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31"/>
  </p:notesMasterIdLst>
  <p:handoutMasterIdLst>
    <p:handoutMasterId r:id="rId32"/>
  </p:handoutMasterIdLst>
  <p:sldIdLst>
    <p:sldId id="256" r:id="rId3"/>
    <p:sldId id="265" r:id="rId4"/>
    <p:sldId id="266" r:id="rId5"/>
    <p:sldId id="269" r:id="rId6"/>
    <p:sldId id="257" r:id="rId7"/>
    <p:sldId id="267" r:id="rId8"/>
    <p:sldId id="268" r:id="rId9"/>
    <p:sldId id="259" r:id="rId10"/>
    <p:sldId id="258" r:id="rId11"/>
    <p:sldId id="270" r:id="rId12"/>
    <p:sldId id="271" r:id="rId13"/>
    <p:sldId id="272" r:id="rId14"/>
    <p:sldId id="261" r:id="rId15"/>
    <p:sldId id="262" r:id="rId16"/>
    <p:sldId id="263" r:id="rId17"/>
    <p:sldId id="273" r:id="rId18"/>
    <p:sldId id="264" r:id="rId19"/>
    <p:sldId id="260" r:id="rId20"/>
    <p:sldId id="278" r:id="rId21"/>
    <p:sldId id="275" r:id="rId22"/>
    <p:sldId id="276" r:id="rId23"/>
    <p:sldId id="277" r:id="rId24"/>
    <p:sldId id="280" r:id="rId25"/>
    <p:sldId id="281" r:id="rId26"/>
    <p:sldId id="279" r:id="rId27"/>
    <p:sldId id="282" r:id="rId28"/>
    <p:sldId id="274" r:id="rId29"/>
    <p:sldId id="285" r:id="rId30"/>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191" autoAdjust="0"/>
    <p:restoredTop sz="95274" autoAdjust="0"/>
  </p:normalViewPr>
  <p:slideViewPr>
    <p:cSldViewPr>
      <p:cViewPr varScale="1">
        <p:scale>
          <a:sx n="67" d="100"/>
          <a:sy n="67" d="100"/>
        </p:scale>
        <p:origin x="78" y="234"/>
      </p:cViewPr>
      <p:guideLst>
        <p:guide pos="3839"/>
        <p:guide orient="horz" pos="2160"/>
      </p:guideLst>
    </p:cSldViewPr>
  </p:slideViewPr>
  <p:notesTextViewPr>
    <p:cViewPr>
      <p:scale>
        <a:sx n="1" d="1"/>
        <a:sy n="1" d="1"/>
      </p:scale>
      <p:origin x="0" y="0"/>
    </p:cViewPr>
  </p:notesTextViewPr>
  <p:notesViewPr>
    <p:cSldViewPr showGuides="1">
      <p:cViewPr varScale="1">
        <p:scale>
          <a:sx n="63" d="100"/>
          <a:sy n="63" d="100"/>
        </p:scale>
        <p:origin x="198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2/22/2017</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2/22/2017</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grpSp>
        <p:nvGrpSpPr>
          <p:cNvPr id="256" name="line"/>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line"/>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2/22/2017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line"/>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Vertical Title 1"/>
          <p:cNvSpPr>
            <a:spLocks noGrp="1"/>
          </p:cNvSpPr>
          <p:nvPr>
            <p:ph type="title" orient="vert"/>
          </p:nvPr>
        </p:nvSpPr>
        <p:spPr>
          <a:xfrm>
            <a:off x="10361612" y="274639"/>
            <a:ext cx="1371600" cy="5901747"/>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08012" y="277813"/>
            <a:ext cx="9144001" cy="5898573"/>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2/22/2017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67" name="line"/>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2/22/2017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255" name="line"/>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smtClean="0"/>
              <a:t>Click to edit Master title style</a:t>
            </a:r>
            <a:endParaRPr/>
          </a:p>
        </p:txBody>
      </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a:t>2/22/2017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58" name="line"/>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9AFE8FB1-0A7A-443E-AAF7-31D4FA1AA312}" type="datetimeFigureOut">
              <a:rPr lang="en-US"/>
              <a:t>2/22/2017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60" name="line"/>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9AFE8FB1-0A7A-443E-AAF7-31D4FA1AA312}" type="datetimeFigureOut">
              <a:rPr lang="en-US"/>
              <a:t>2/22/2017</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6" name="line"/>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AFE8FB1-0A7A-443E-AAF7-31D4FA1AA312}" type="datetimeFigureOut">
              <a:rPr lang="en-US"/>
              <a:t>2/22/2017</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n-US"/>
              <a:t>2/22/2017</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615" name="frame"/>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2/22/2017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614" name="frame"/>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3" name="Picture Placeholder 2"/>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2/22/2017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9AFE8FB1-0A7A-443E-AAF7-31D4FA1AA312}" type="datetimeFigureOut">
              <a:rPr lang="en-US"/>
              <a:pPr/>
              <a:t>2/22/2017</a:t>
            </a:fld>
            <a:endParaRPr/>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25BA54BD-C84D-46CE-8B72-31BFB26ABA43}" type="slidenum">
              <a:rPr/>
              <a:pPr/>
              <a:t>‹#›</a:t>
            </a:fld>
            <a:endParaRPr/>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9600" dirty="0" smtClean="0"/>
              <a:t>Fiction</a:t>
            </a:r>
            <a:endParaRPr lang="en-US" sz="9600" dirty="0"/>
          </a:p>
        </p:txBody>
      </p:sp>
      <p:sp>
        <p:nvSpPr>
          <p:cNvPr id="3" name="Subtitle 2"/>
          <p:cNvSpPr>
            <a:spLocks noGrp="1"/>
          </p:cNvSpPr>
          <p:nvPr>
            <p:ph type="subTitle" idx="1"/>
          </p:nvPr>
        </p:nvSpPr>
        <p:spPr/>
        <p:txBody>
          <a:bodyPr/>
          <a:lstStyle/>
          <a:p>
            <a:r>
              <a:rPr lang="en-US" b="1" dirty="0" smtClean="0">
                <a:solidFill>
                  <a:srgbClr val="0070C0"/>
                </a:solidFill>
                <a:latin typeface="+mj-lt"/>
              </a:rPr>
              <a:t>Module 2</a:t>
            </a:r>
            <a:endParaRPr lang="en-US" b="1" dirty="0">
              <a:solidFill>
                <a:srgbClr val="0070C0"/>
              </a:solidFill>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LIFE </a:t>
            </a:r>
            <a:r>
              <a:rPr lang="en-PH" altLang="en-US" sz="1400" dirty="0">
                <a:latin typeface="+mj-lt"/>
              </a:rPr>
              <a:t>Department</a:t>
            </a: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smtClean="0">
                <a:solidFill>
                  <a:srgbClr val="0070C0"/>
                </a:solidFill>
              </a:rPr>
              <a:t>Elements of Fiction</a:t>
            </a:r>
            <a:endParaRPr lang="en-US" b="1" dirty="0">
              <a:solidFill>
                <a:srgbClr val="0070C0"/>
              </a:solidFill>
            </a:endParaRPr>
          </a:p>
        </p:txBody>
      </p:sp>
      <p:sp>
        <p:nvSpPr>
          <p:cNvPr id="14" name="Content Placeholder 13"/>
          <p:cNvSpPr>
            <a:spLocks noGrp="1"/>
          </p:cNvSpPr>
          <p:nvPr>
            <p:ph idx="1"/>
          </p:nvPr>
        </p:nvSpPr>
        <p:spPr>
          <a:xfrm>
            <a:off x="912812" y="1705482"/>
            <a:ext cx="10744200" cy="4267200"/>
          </a:xfrm>
        </p:spPr>
        <p:txBody>
          <a:bodyPr>
            <a:normAutofit fontScale="92500"/>
          </a:bodyPr>
          <a:lstStyle/>
          <a:p>
            <a:pPr>
              <a:buFont typeface="Arial" panose="020B0604020202020204" pitchFamily="34" charset="0"/>
              <a:buChar char="•"/>
            </a:pPr>
            <a:r>
              <a:rPr lang="en-US" b="1" dirty="0" smtClean="0">
                <a:solidFill>
                  <a:srgbClr val="0070C0"/>
                </a:solidFill>
                <a:latin typeface="+mj-lt"/>
              </a:rPr>
              <a:t>Place</a:t>
            </a:r>
            <a:r>
              <a:rPr lang="en-US" dirty="0" smtClean="0">
                <a:latin typeface="+mj-lt"/>
              </a:rPr>
              <a:t> </a:t>
            </a:r>
            <a:r>
              <a:rPr lang="en-US" dirty="0">
                <a:latin typeface="+mj-lt"/>
              </a:rPr>
              <a:t>- geographical location.  Where is the action of the story taking place? </a:t>
            </a:r>
            <a:endParaRPr lang="en-US" dirty="0" smtClean="0">
              <a:latin typeface="+mj-lt"/>
            </a:endParaRPr>
          </a:p>
          <a:p>
            <a:pPr>
              <a:buFont typeface="Arial" panose="020B0604020202020204" pitchFamily="34" charset="0"/>
              <a:buChar char="•"/>
            </a:pPr>
            <a:r>
              <a:rPr lang="en-US" b="1" dirty="0" smtClean="0">
                <a:solidFill>
                  <a:srgbClr val="0070C0"/>
                </a:solidFill>
                <a:latin typeface="+mj-lt"/>
              </a:rPr>
              <a:t>Time</a:t>
            </a:r>
            <a:r>
              <a:rPr lang="en-US" dirty="0" smtClean="0">
                <a:latin typeface="+mj-lt"/>
              </a:rPr>
              <a:t> </a:t>
            </a:r>
            <a:r>
              <a:rPr lang="en-US" dirty="0">
                <a:latin typeface="+mj-lt"/>
              </a:rPr>
              <a:t>- When is the story taking place? (historical period, time of day, year, </a:t>
            </a:r>
            <a:r>
              <a:rPr lang="en-US" dirty="0" err="1">
                <a:latin typeface="+mj-lt"/>
              </a:rPr>
              <a:t>etc</a:t>
            </a:r>
            <a:r>
              <a:rPr lang="en-US" dirty="0">
                <a:latin typeface="+mj-lt"/>
              </a:rPr>
              <a:t>) </a:t>
            </a:r>
          </a:p>
          <a:p>
            <a:pPr>
              <a:buFont typeface="Arial" panose="020B0604020202020204" pitchFamily="34" charset="0"/>
              <a:buChar char="•"/>
            </a:pPr>
            <a:r>
              <a:rPr lang="en-US" b="1" dirty="0" smtClean="0">
                <a:solidFill>
                  <a:srgbClr val="0070C0"/>
                </a:solidFill>
                <a:latin typeface="+mj-lt"/>
              </a:rPr>
              <a:t>Weather </a:t>
            </a:r>
            <a:r>
              <a:rPr lang="en-US" b="1" dirty="0">
                <a:solidFill>
                  <a:srgbClr val="0070C0"/>
                </a:solidFill>
                <a:latin typeface="+mj-lt"/>
              </a:rPr>
              <a:t>conditions</a:t>
            </a:r>
            <a:r>
              <a:rPr lang="en-US" dirty="0">
                <a:latin typeface="+mj-lt"/>
              </a:rPr>
              <a:t> - Is it rainy, sunny, stormy, </a:t>
            </a:r>
            <a:r>
              <a:rPr lang="en-US" dirty="0" err="1" smtClean="0">
                <a:latin typeface="+mj-lt"/>
              </a:rPr>
              <a:t>etc</a:t>
            </a:r>
            <a:r>
              <a:rPr lang="en-US" dirty="0" smtClean="0">
                <a:latin typeface="+mj-lt"/>
              </a:rPr>
              <a:t>?</a:t>
            </a:r>
          </a:p>
          <a:p>
            <a:pPr>
              <a:buFont typeface="Arial" panose="020B0604020202020204" pitchFamily="34" charset="0"/>
              <a:buChar char="•"/>
            </a:pPr>
            <a:r>
              <a:rPr lang="en-US" b="1" dirty="0" smtClean="0">
                <a:solidFill>
                  <a:srgbClr val="0070C0"/>
                </a:solidFill>
                <a:latin typeface="+mj-lt"/>
              </a:rPr>
              <a:t>Social </a:t>
            </a:r>
            <a:r>
              <a:rPr lang="en-US" b="1" dirty="0">
                <a:solidFill>
                  <a:srgbClr val="0070C0"/>
                </a:solidFill>
                <a:latin typeface="+mj-lt"/>
              </a:rPr>
              <a:t>conditions</a:t>
            </a:r>
            <a:r>
              <a:rPr lang="en-US" dirty="0">
                <a:solidFill>
                  <a:srgbClr val="0070C0"/>
                </a:solidFill>
                <a:latin typeface="+mj-lt"/>
              </a:rPr>
              <a:t> </a:t>
            </a:r>
            <a:r>
              <a:rPr lang="en-US" dirty="0">
                <a:latin typeface="+mj-lt"/>
              </a:rPr>
              <a:t>- What is the daily life of the characters like? Does the story contain local color (writing that focuses on the speech, dress, mannerisms, customs, etc. of a particular place)? </a:t>
            </a:r>
            <a:endParaRPr lang="en-US" dirty="0" smtClean="0">
              <a:latin typeface="+mj-lt"/>
            </a:endParaRPr>
          </a:p>
          <a:p>
            <a:pPr>
              <a:buFont typeface="Arial" panose="020B0604020202020204" pitchFamily="34" charset="0"/>
              <a:buChar char="•"/>
            </a:pPr>
            <a:r>
              <a:rPr lang="en-US" b="1" dirty="0" smtClean="0">
                <a:solidFill>
                  <a:srgbClr val="0070C0"/>
                </a:solidFill>
                <a:latin typeface="+mj-lt"/>
              </a:rPr>
              <a:t>Mood </a:t>
            </a:r>
            <a:r>
              <a:rPr lang="en-US" b="1" dirty="0">
                <a:solidFill>
                  <a:srgbClr val="0070C0"/>
                </a:solidFill>
                <a:latin typeface="+mj-lt"/>
              </a:rPr>
              <a:t>or atmosphere</a:t>
            </a:r>
            <a:r>
              <a:rPr lang="en-US" dirty="0">
                <a:solidFill>
                  <a:srgbClr val="0070C0"/>
                </a:solidFill>
                <a:latin typeface="+mj-lt"/>
              </a:rPr>
              <a:t> </a:t>
            </a:r>
            <a:r>
              <a:rPr lang="en-US" dirty="0">
                <a:latin typeface="+mj-lt"/>
              </a:rPr>
              <a:t>- What feeling is created at the beginning of the story?  Is it bright and cheerful or dark and frightening? </a:t>
            </a:r>
            <a:endParaRPr lang="en-PH"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LIFE </a:t>
            </a:r>
            <a:r>
              <a:rPr lang="en-PH" altLang="en-US" sz="1400" dirty="0">
                <a:latin typeface="+mj-lt"/>
              </a:rPr>
              <a:t>Department</a:t>
            </a:r>
          </a:p>
        </p:txBody>
      </p:sp>
    </p:spTree>
    <p:extLst>
      <p:ext uri="{BB962C8B-B14F-4D97-AF65-F5344CB8AC3E}">
        <p14:creationId xmlns:p14="http://schemas.microsoft.com/office/powerpoint/2010/main" val="5789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smtClean="0">
                <a:solidFill>
                  <a:srgbClr val="0070C0"/>
                </a:solidFill>
              </a:rPr>
              <a:t>Elements of Fiction</a:t>
            </a:r>
            <a:endParaRPr lang="en-US" b="1" dirty="0">
              <a:solidFill>
                <a:srgbClr val="0070C0"/>
              </a:solidFill>
            </a:endParaRPr>
          </a:p>
        </p:txBody>
      </p:sp>
      <p:sp>
        <p:nvSpPr>
          <p:cNvPr id="14" name="Content Placeholder 13"/>
          <p:cNvSpPr>
            <a:spLocks noGrp="1"/>
          </p:cNvSpPr>
          <p:nvPr>
            <p:ph idx="1"/>
          </p:nvPr>
        </p:nvSpPr>
        <p:spPr>
          <a:xfrm>
            <a:off x="912812" y="1705482"/>
            <a:ext cx="10744200" cy="3399918"/>
          </a:xfrm>
        </p:spPr>
        <p:txBody>
          <a:bodyPr>
            <a:normAutofit/>
          </a:bodyPr>
          <a:lstStyle/>
          <a:p>
            <a:pPr marL="0" indent="0">
              <a:buNone/>
            </a:pPr>
            <a:r>
              <a:rPr lang="en-PH" b="1" dirty="0" smtClean="0">
                <a:solidFill>
                  <a:srgbClr val="0070C0"/>
                </a:solidFill>
                <a:latin typeface="+mj-lt"/>
              </a:rPr>
              <a:t>2. Plot</a:t>
            </a:r>
            <a:endParaRPr lang="en-PH" b="1" dirty="0">
              <a:solidFill>
                <a:srgbClr val="0070C0"/>
              </a:solidFill>
              <a:latin typeface="+mj-lt"/>
            </a:endParaRPr>
          </a:p>
          <a:p>
            <a:pPr marL="0" indent="0" algn="just">
              <a:buNone/>
            </a:pPr>
            <a:r>
              <a:rPr lang="en-US" sz="2800" dirty="0">
                <a:latin typeface="+mj-lt"/>
              </a:rPr>
              <a:t>The plot is how the author arranges events to develop his basic idea. It is the sequence of events in a story or play.  The plot is a planned, logical series of events having a beginning, middle, and end.  The short story usually has one plot so it can be read in one sitting.  There are five essential parts of plot: </a:t>
            </a:r>
            <a:r>
              <a:rPr lang="en-US" sz="2800" dirty="0" smtClean="0">
                <a:latin typeface="+mj-lt"/>
              </a:rPr>
              <a:t> </a:t>
            </a:r>
            <a:r>
              <a:rPr lang="en-US" sz="2800" dirty="0">
                <a:latin typeface="+mj-lt"/>
              </a:rPr>
              <a:t/>
            </a:r>
            <a:br>
              <a:rPr lang="en-US" sz="2800" dirty="0">
                <a:latin typeface="+mj-lt"/>
              </a:rPr>
            </a:br>
            <a:r>
              <a:rPr lang="en-US" sz="2800" dirty="0">
                <a:latin typeface="+mj-lt"/>
              </a:rPr>
              <a:t> </a:t>
            </a:r>
            <a:endParaRPr lang="en-PH" sz="2800"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LIFE </a:t>
            </a:r>
            <a:r>
              <a:rPr lang="en-PH" altLang="en-US" sz="1400" dirty="0">
                <a:latin typeface="+mj-lt"/>
              </a:rPr>
              <a:t>Department</a:t>
            </a:r>
          </a:p>
        </p:txBody>
      </p:sp>
    </p:spTree>
    <p:extLst>
      <p:ext uri="{BB962C8B-B14F-4D97-AF65-F5344CB8AC3E}">
        <p14:creationId xmlns:p14="http://schemas.microsoft.com/office/powerpoint/2010/main" val="452641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smtClean="0">
                <a:solidFill>
                  <a:srgbClr val="0070C0"/>
                </a:solidFill>
              </a:rPr>
              <a:t>Elements of Fiction</a:t>
            </a:r>
            <a:endParaRPr lang="en-US" b="1" dirty="0">
              <a:solidFill>
                <a:srgbClr val="0070C0"/>
              </a:solidFill>
            </a:endParaRPr>
          </a:p>
        </p:txBody>
      </p:sp>
      <p:sp>
        <p:nvSpPr>
          <p:cNvPr id="14" name="Content Placeholder 13"/>
          <p:cNvSpPr>
            <a:spLocks noGrp="1"/>
          </p:cNvSpPr>
          <p:nvPr>
            <p:ph idx="1"/>
          </p:nvPr>
        </p:nvSpPr>
        <p:spPr>
          <a:xfrm>
            <a:off x="944494" y="1734564"/>
            <a:ext cx="10934700" cy="4238118"/>
          </a:xfrm>
        </p:spPr>
        <p:txBody>
          <a:bodyPr>
            <a:noAutofit/>
          </a:bodyPr>
          <a:lstStyle/>
          <a:p>
            <a:pPr algn="just">
              <a:buFont typeface="Wingdings" panose="05000000000000000000" pitchFamily="2" charset="2"/>
              <a:buChar char="§"/>
            </a:pPr>
            <a:r>
              <a:rPr lang="en-US" sz="1800" b="1" dirty="0" smtClean="0">
                <a:solidFill>
                  <a:srgbClr val="0070C0"/>
                </a:solidFill>
                <a:latin typeface="+mj-lt"/>
              </a:rPr>
              <a:t>Introduction</a:t>
            </a:r>
            <a:r>
              <a:rPr lang="en-US" sz="1800" dirty="0" smtClean="0">
                <a:latin typeface="+mj-lt"/>
              </a:rPr>
              <a:t> </a:t>
            </a:r>
            <a:r>
              <a:rPr lang="en-US" sz="1800" dirty="0">
                <a:latin typeface="+mj-lt"/>
              </a:rPr>
              <a:t>- The beginning of the story where the characters and the setting is revealed. </a:t>
            </a:r>
            <a:endParaRPr lang="en-PH" sz="1800" dirty="0">
              <a:latin typeface="+mj-lt"/>
            </a:endParaRPr>
          </a:p>
          <a:p>
            <a:pPr algn="just">
              <a:buFont typeface="Wingdings" panose="05000000000000000000" pitchFamily="2" charset="2"/>
              <a:buChar char="§"/>
            </a:pPr>
            <a:r>
              <a:rPr lang="en-US" sz="1800" b="1" dirty="0" smtClean="0">
                <a:solidFill>
                  <a:srgbClr val="0070C0"/>
                </a:solidFill>
                <a:latin typeface="+mj-lt"/>
              </a:rPr>
              <a:t>Rising </a:t>
            </a:r>
            <a:r>
              <a:rPr lang="en-US" sz="1800" b="1" dirty="0">
                <a:solidFill>
                  <a:srgbClr val="0070C0"/>
                </a:solidFill>
                <a:latin typeface="+mj-lt"/>
              </a:rPr>
              <a:t>Action</a:t>
            </a:r>
            <a:r>
              <a:rPr lang="en-US" sz="1800" dirty="0">
                <a:solidFill>
                  <a:srgbClr val="0070C0"/>
                </a:solidFill>
                <a:latin typeface="+mj-lt"/>
              </a:rPr>
              <a:t> </a:t>
            </a:r>
            <a:r>
              <a:rPr lang="en-US" sz="1800" dirty="0">
                <a:latin typeface="+mj-lt"/>
              </a:rPr>
              <a:t>- The events in the story become complicated and the conflict in the story is revealed (events between the introduction and climax). </a:t>
            </a:r>
            <a:endParaRPr lang="en-PH" sz="1800" dirty="0">
              <a:latin typeface="+mj-lt"/>
            </a:endParaRPr>
          </a:p>
          <a:p>
            <a:pPr algn="just">
              <a:buFont typeface="Wingdings" panose="05000000000000000000" pitchFamily="2" charset="2"/>
              <a:buChar char="§"/>
            </a:pPr>
            <a:r>
              <a:rPr lang="en-US" sz="1800" b="1" dirty="0" smtClean="0">
                <a:solidFill>
                  <a:srgbClr val="0070C0"/>
                </a:solidFill>
                <a:latin typeface="+mj-lt"/>
              </a:rPr>
              <a:t>Climax</a:t>
            </a:r>
            <a:r>
              <a:rPr lang="en-US" sz="1800" dirty="0" smtClean="0">
                <a:latin typeface="+mj-lt"/>
              </a:rPr>
              <a:t> </a:t>
            </a:r>
            <a:r>
              <a:rPr lang="en-US" sz="1800" dirty="0">
                <a:latin typeface="+mj-lt"/>
              </a:rPr>
              <a:t>- The highest point of interest and the turning point of the story.  The reader wonders what will happen next; will the conflict be resolved or not? </a:t>
            </a:r>
            <a:endParaRPr lang="en-PH" sz="1800" dirty="0">
              <a:latin typeface="+mj-lt"/>
            </a:endParaRPr>
          </a:p>
          <a:p>
            <a:pPr algn="just">
              <a:buFont typeface="Wingdings" panose="05000000000000000000" pitchFamily="2" charset="2"/>
              <a:buChar char="§"/>
            </a:pPr>
            <a:r>
              <a:rPr lang="en-US" sz="1800" b="1" dirty="0" smtClean="0">
                <a:solidFill>
                  <a:srgbClr val="0070C0"/>
                </a:solidFill>
                <a:latin typeface="+mj-lt"/>
              </a:rPr>
              <a:t>Falling </a:t>
            </a:r>
            <a:r>
              <a:rPr lang="en-US" sz="1800" b="1" dirty="0">
                <a:solidFill>
                  <a:srgbClr val="0070C0"/>
                </a:solidFill>
                <a:latin typeface="+mj-lt"/>
              </a:rPr>
              <a:t>action</a:t>
            </a:r>
            <a:r>
              <a:rPr lang="en-US" sz="1800" dirty="0">
                <a:solidFill>
                  <a:srgbClr val="0070C0"/>
                </a:solidFill>
                <a:latin typeface="+mj-lt"/>
              </a:rPr>
              <a:t> </a:t>
            </a:r>
            <a:r>
              <a:rPr lang="en-US" sz="1800" dirty="0">
                <a:latin typeface="+mj-lt"/>
              </a:rPr>
              <a:t>- The events and complications begin to resolve themselves.  The reader knows what has happened next and if the conflict was resolved or not (events between climax and denouement). </a:t>
            </a:r>
            <a:endParaRPr lang="en-PH" sz="1800" dirty="0">
              <a:latin typeface="+mj-lt"/>
            </a:endParaRPr>
          </a:p>
          <a:p>
            <a:pPr algn="just">
              <a:buFont typeface="Wingdings" panose="05000000000000000000" pitchFamily="2" charset="2"/>
              <a:buChar char="§"/>
            </a:pPr>
            <a:r>
              <a:rPr lang="en-US" sz="1800" b="1" dirty="0" smtClean="0">
                <a:solidFill>
                  <a:srgbClr val="0070C0"/>
                </a:solidFill>
                <a:latin typeface="+mj-lt"/>
              </a:rPr>
              <a:t>Denouement</a:t>
            </a:r>
            <a:r>
              <a:rPr lang="en-US" sz="1800" dirty="0" smtClean="0">
                <a:latin typeface="+mj-lt"/>
              </a:rPr>
              <a:t> </a:t>
            </a:r>
            <a:r>
              <a:rPr lang="en-US" sz="1800" dirty="0">
                <a:latin typeface="+mj-lt"/>
              </a:rPr>
              <a:t>- The final outcome or untangling of events in the story.</a:t>
            </a:r>
            <a:endParaRPr lang="en-PH" sz="1800" dirty="0">
              <a:latin typeface="+mj-lt"/>
            </a:endParaRPr>
          </a:p>
          <a:p>
            <a:pPr algn="just">
              <a:buFont typeface="Wingdings" panose="05000000000000000000" pitchFamily="2" charset="2"/>
              <a:buChar char="§"/>
            </a:pPr>
            <a:endParaRPr lang="en-PH" sz="1800"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LIFE </a:t>
            </a:r>
            <a:r>
              <a:rPr lang="en-PH" altLang="en-US" sz="1400" dirty="0">
                <a:latin typeface="+mj-lt"/>
              </a:rPr>
              <a:t>Department</a:t>
            </a:r>
          </a:p>
        </p:txBody>
      </p:sp>
    </p:spTree>
    <p:extLst>
      <p:ext uri="{BB962C8B-B14F-4D97-AF65-F5344CB8AC3E}">
        <p14:creationId xmlns:p14="http://schemas.microsoft.com/office/powerpoint/2010/main" val="3186448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522414" y="1905000"/>
            <a:ext cx="9753598" cy="4267200"/>
          </a:xfrm>
        </p:spPr>
        <p:txBody>
          <a:bodyPr/>
          <a:lstStyle/>
          <a:p>
            <a:pPr algn="just"/>
            <a:r>
              <a:rPr lang="en-US" b="1" i="1" dirty="0">
                <a:latin typeface="+mj-lt"/>
              </a:rPr>
              <a:t>It is helpful to consider climax as a </a:t>
            </a:r>
            <a:r>
              <a:rPr lang="en-US" b="1" i="1" dirty="0">
                <a:solidFill>
                  <a:srgbClr val="0070C0"/>
                </a:solidFill>
                <a:latin typeface="+mj-lt"/>
              </a:rPr>
              <a:t>three-fold phenomenon</a:t>
            </a:r>
            <a:r>
              <a:rPr lang="en-US" b="1" i="1" dirty="0">
                <a:latin typeface="+mj-lt"/>
              </a:rPr>
              <a:t>:  </a:t>
            </a:r>
            <a:endParaRPr lang="en-PH" dirty="0">
              <a:latin typeface="+mj-lt"/>
            </a:endParaRPr>
          </a:p>
          <a:p>
            <a:pPr marL="457200" indent="-457200" algn="just">
              <a:buFont typeface="+mj-lt"/>
              <a:buAutoNum type="arabicPeriod"/>
            </a:pPr>
            <a:r>
              <a:rPr lang="en-US" dirty="0" smtClean="0">
                <a:latin typeface="+mj-lt"/>
              </a:rPr>
              <a:t>the </a:t>
            </a:r>
            <a:r>
              <a:rPr lang="en-US" dirty="0">
                <a:latin typeface="+mj-lt"/>
              </a:rPr>
              <a:t>main character receives new information  </a:t>
            </a:r>
            <a:endParaRPr lang="en-PH" dirty="0">
              <a:latin typeface="+mj-lt"/>
            </a:endParaRPr>
          </a:p>
          <a:p>
            <a:pPr marL="457200" indent="-457200" algn="just">
              <a:buFont typeface="+mj-lt"/>
              <a:buAutoNum type="arabicPeriod"/>
            </a:pPr>
            <a:r>
              <a:rPr lang="en-US" dirty="0" smtClean="0">
                <a:latin typeface="+mj-lt"/>
              </a:rPr>
              <a:t>accepts </a:t>
            </a:r>
            <a:r>
              <a:rPr lang="en-US" dirty="0">
                <a:latin typeface="+mj-lt"/>
              </a:rPr>
              <a:t>this information (realizes it but does not necessarily agree with it) </a:t>
            </a:r>
            <a:endParaRPr lang="en-PH" dirty="0">
              <a:latin typeface="+mj-lt"/>
            </a:endParaRPr>
          </a:p>
          <a:p>
            <a:pPr marL="457200" indent="-457200" algn="just">
              <a:buFont typeface="+mj-lt"/>
              <a:buAutoNum type="arabicPeriod"/>
            </a:pPr>
            <a:r>
              <a:rPr lang="en-US" dirty="0" smtClean="0">
                <a:latin typeface="+mj-lt"/>
              </a:rPr>
              <a:t>acts </a:t>
            </a:r>
            <a:r>
              <a:rPr lang="en-US" dirty="0">
                <a:latin typeface="+mj-lt"/>
              </a:rPr>
              <a:t>on this information (makes a choice that will determine whether or not he/she gains his objective). </a:t>
            </a:r>
            <a:endParaRPr lang="en-PH" dirty="0">
              <a:latin typeface="+mj-lt"/>
            </a:endParaRPr>
          </a:p>
          <a:p>
            <a:pPr algn="just"/>
            <a:endParaRPr lang="en-US"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LIFE </a:t>
            </a:r>
            <a:r>
              <a:rPr lang="en-PH" altLang="en-US" sz="1400" dirty="0">
                <a:latin typeface="+mj-lt"/>
              </a:rPr>
              <a:t>Department</a:t>
            </a:r>
          </a:p>
        </p:txBody>
      </p:sp>
    </p:spTree>
    <p:extLst>
      <p:ext uri="{BB962C8B-B14F-4D97-AF65-F5344CB8AC3E}">
        <p14:creationId xmlns:p14="http://schemas.microsoft.com/office/powerpoint/2010/main" val="1129669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a:solidFill>
                  <a:srgbClr val="0070C0"/>
                </a:solidFill>
              </a:rPr>
              <a:t>The Kinds of Plot</a:t>
            </a:r>
            <a:endParaRPr lang="en-US" dirty="0">
              <a:solidFill>
                <a:srgbClr val="0070C0"/>
              </a:solidFill>
            </a:endParaRPr>
          </a:p>
        </p:txBody>
      </p:sp>
      <p:sp>
        <p:nvSpPr>
          <p:cNvPr id="14" name="Content Placeholder 13"/>
          <p:cNvSpPr>
            <a:spLocks noGrp="1"/>
          </p:cNvSpPr>
          <p:nvPr>
            <p:ph idx="1"/>
          </p:nvPr>
        </p:nvSpPr>
        <p:spPr>
          <a:xfrm>
            <a:off x="1522414" y="1905000"/>
            <a:ext cx="9584026" cy="4267200"/>
          </a:xfrm>
        </p:spPr>
        <p:txBody>
          <a:bodyPr/>
          <a:lstStyle/>
          <a:p>
            <a:pPr marL="457200" lvl="0" indent="-457200" algn="just">
              <a:buFont typeface="+mj-lt"/>
              <a:buAutoNum type="arabicPeriod"/>
            </a:pPr>
            <a:r>
              <a:rPr lang="en-US" b="1" dirty="0">
                <a:solidFill>
                  <a:srgbClr val="0070C0"/>
                </a:solidFill>
                <a:latin typeface="+mj-lt"/>
              </a:rPr>
              <a:t>Linear Plot</a:t>
            </a:r>
            <a:r>
              <a:rPr lang="en-US" dirty="0">
                <a:solidFill>
                  <a:srgbClr val="0070C0"/>
                </a:solidFill>
                <a:latin typeface="+mj-lt"/>
              </a:rPr>
              <a:t> </a:t>
            </a:r>
            <a:r>
              <a:rPr lang="en-US" dirty="0">
                <a:latin typeface="+mj-lt"/>
              </a:rPr>
              <a:t>moves with the natural sequence of events where actions are arranged sequentially.</a:t>
            </a:r>
            <a:endParaRPr lang="en-PH" dirty="0">
              <a:latin typeface="+mj-lt"/>
            </a:endParaRPr>
          </a:p>
          <a:p>
            <a:pPr marL="457200" lvl="0" indent="-457200" algn="just">
              <a:buFont typeface="+mj-lt"/>
              <a:buAutoNum type="arabicPeriod"/>
            </a:pPr>
            <a:r>
              <a:rPr lang="en-US" b="1" dirty="0">
                <a:solidFill>
                  <a:srgbClr val="0070C0"/>
                </a:solidFill>
                <a:latin typeface="+mj-lt"/>
              </a:rPr>
              <a:t>Circular Plot</a:t>
            </a:r>
            <a:r>
              <a:rPr lang="en-US" dirty="0">
                <a:solidFill>
                  <a:srgbClr val="0070C0"/>
                </a:solidFill>
                <a:latin typeface="+mj-lt"/>
              </a:rPr>
              <a:t> </a:t>
            </a:r>
            <a:r>
              <a:rPr lang="en-US" dirty="0">
                <a:latin typeface="+mj-lt"/>
              </a:rPr>
              <a:t>is a kind of plot where linear development of the story merges with an interruption in the chronological order to show an event that happened in the past.</a:t>
            </a:r>
            <a:endParaRPr lang="en-PH" dirty="0">
              <a:latin typeface="+mj-lt"/>
            </a:endParaRPr>
          </a:p>
          <a:p>
            <a:pPr marL="457200" lvl="0" indent="-457200" algn="just">
              <a:buFont typeface="+mj-lt"/>
              <a:buAutoNum type="arabicPeriod"/>
            </a:pPr>
            <a:r>
              <a:rPr lang="en-US" b="1" dirty="0" err="1">
                <a:solidFill>
                  <a:srgbClr val="0070C0"/>
                </a:solidFill>
                <a:latin typeface="+mj-lt"/>
              </a:rPr>
              <a:t>En</a:t>
            </a:r>
            <a:r>
              <a:rPr lang="en-US" b="1" dirty="0">
                <a:solidFill>
                  <a:srgbClr val="0070C0"/>
                </a:solidFill>
                <a:latin typeface="+mj-lt"/>
              </a:rPr>
              <a:t> Media Res</a:t>
            </a:r>
            <a:r>
              <a:rPr lang="en-US" dirty="0">
                <a:solidFill>
                  <a:srgbClr val="0070C0"/>
                </a:solidFill>
                <a:latin typeface="+mj-lt"/>
              </a:rPr>
              <a:t> </a:t>
            </a:r>
            <a:r>
              <a:rPr lang="en-US" dirty="0">
                <a:latin typeface="+mj-lt"/>
              </a:rPr>
              <a:t>is a kind of plot where the story commences in the middle part of the action.</a:t>
            </a:r>
            <a:endParaRPr lang="en-PH" dirty="0">
              <a:latin typeface="+mj-lt"/>
            </a:endParaRPr>
          </a:p>
          <a:p>
            <a:pPr marL="0" indent="0">
              <a:buNone/>
            </a:pPr>
            <a:endParaRPr lang="en-US" dirty="0"/>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LIFE </a:t>
            </a:r>
            <a:r>
              <a:rPr lang="en-PH" altLang="en-US" sz="1400" dirty="0">
                <a:latin typeface="+mj-lt"/>
              </a:rPr>
              <a:t>Department</a:t>
            </a:r>
          </a:p>
        </p:txBody>
      </p:sp>
    </p:spTree>
    <p:extLst>
      <p:ext uri="{BB962C8B-B14F-4D97-AF65-F5344CB8AC3E}">
        <p14:creationId xmlns:p14="http://schemas.microsoft.com/office/powerpoint/2010/main" val="1585461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smtClean="0">
                <a:solidFill>
                  <a:srgbClr val="0070C0"/>
                </a:solidFill>
              </a:rPr>
              <a:t>Plot Techniques</a:t>
            </a:r>
            <a:endParaRPr lang="en-US" b="1" dirty="0">
              <a:solidFill>
                <a:srgbClr val="0070C0"/>
              </a:solidFill>
            </a:endParaRPr>
          </a:p>
        </p:txBody>
      </p:sp>
      <p:sp>
        <p:nvSpPr>
          <p:cNvPr id="14" name="Content Placeholder 13"/>
          <p:cNvSpPr>
            <a:spLocks noGrp="1"/>
          </p:cNvSpPr>
          <p:nvPr>
            <p:ph idx="1"/>
          </p:nvPr>
        </p:nvSpPr>
        <p:spPr>
          <a:xfrm>
            <a:off x="1141412" y="1705482"/>
            <a:ext cx="10363200" cy="3933318"/>
          </a:xfrm>
        </p:spPr>
        <p:txBody>
          <a:bodyPr>
            <a:normAutofit fontScale="62500" lnSpcReduction="20000"/>
          </a:bodyPr>
          <a:lstStyle/>
          <a:p>
            <a:pPr marL="457200" lvl="0" indent="-457200" algn="just">
              <a:buFont typeface="+mj-lt"/>
              <a:buAutoNum type="arabicPeriod"/>
            </a:pPr>
            <a:r>
              <a:rPr lang="en-US" sz="3100" b="1" dirty="0">
                <a:solidFill>
                  <a:srgbClr val="0070C0"/>
                </a:solidFill>
                <a:latin typeface="+mj-lt"/>
              </a:rPr>
              <a:t>Suspense</a:t>
            </a:r>
            <a:r>
              <a:rPr lang="en-US" sz="3100" dirty="0">
                <a:latin typeface="+mj-lt"/>
              </a:rPr>
              <a:t> – frequently involves dilemma.</a:t>
            </a:r>
            <a:endParaRPr lang="en-PH" sz="3100" dirty="0">
              <a:latin typeface="+mj-lt"/>
            </a:endParaRPr>
          </a:p>
          <a:p>
            <a:pPr marL="457200" lvl="0" indent="-457200" algn="just">
              <a:buFont typeface="+mj-lt"/>
              <a:buAutoNum type="arabicPeriod"/>
            </a:pPr>
            <a:r>
              <a:rPr lang="en-US" sz="3100" b="1" dirty="0">
                <a:solidFill>
                  <a:srgbClr val="0070C0"/>
                </a:solidFill>
                <a:latin typeface="+mj-lt"/>
              </a:rPr>
              <a:t>Flashback</a:t>
            </a:r>
            <a:r>
              <a:rPr lang="en-US" sz="3100" dirty="0">
                <a:latin typeface="+mj-lt"/>
              </a:rPr>
              <a:t> – the author waits until the story is moving then flashes back to reveal biographical data or deep psychological reasons why a character acts as s/he does. It focuses more on WHY things happen, rather than on WHAT happens. It is the writer’s use of interruption of the chronological sequence of a story to go back to related incidents which occurred prior to the beginning of the story. </a:t>
            </a:r>
            <a:endParaRPr lang="en-PH" sz="3100" dirty="0">
              <a:latin typeface="+mj-lt"/>
            </a:endParaRPr>
          </a:p>
          <a:p>
            <a:pPr marL="457200" lvl="0" indent="-457200" algn="just">
              <a:buFont typeface="+mj-lt"/>
              <a:buAutoNum type="arabicPeriod"/>
            </a:pPr>
            <a:r>
              <a:rPr lang="en-US" sz="3100" b="1" dirty="0">
                <a:solidFill>
                  <a:srgbClr val="0070C0"/>
                </a:solidFill>
                <a:latin typeface="+mj-lt"/>
              </a:rPr>
              <a:t>Telescoping</a:t>
            </a:r>
            <a:r>
              <a:rPr lang="en-US" sz="3100" dirty="0">
                <a:latin typeface="+mj-lt"/>
              </a:rPr>
              <a:t> – It is a matter of economy. The author can’t describe every emotion of the character or event during the time the story covers. S/He has to choose the significant and merely suggest the others by saying they happened without much description.</a:t>
            </a:r>
            <a:endParaRPr lang="en-PH" sz="3100" dirty="0">
              <a:latin typeface="+mj-lt"/>
            </a:endParaRPr>
          </a:p>
          <a:p>
            <a:pPr marL="457200" lvl="0" indent="-457200" algn="just">
              <a:buFont typeface="+mj-lt"/>
              <a:buAutoNum type="arabicPeriod"/>
            </a:pPr>
            <a:r>
              <a:rPr lang="en-US" sz="3100" b="1" dirty="0">
                <a:solidFill>
                  <a:srgbClr val="0070C0"/>
                </a:solidFill>
                <a:latin typeface="+mj-lt"/>
              </a:rPr>
              <a:t>Foreshadowing</a:t>
            </a:r>
            <a:r>
              <a:rPr lang="en-US" sz="3100" dirty="0">
                <a:latin typeface="+mj-lt"/>
              </a:rPr>
              <a:t> – is the writer’s use of hints or clues to indicate events that will occur later in the story. The use of this technique both creates suspense and prepares the reader for what is to come. </a:t>
            </a:r>
            <a:endParaRPr lang="en-PH" sz="3100"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LIFE </a:t>
            </a:r>
            <a:r>
              <a:rPr lang="en-PH" altLang="en-US" sz="1400" dirty="0">
                <a:latin typeface="+mj-lt"/>
              </a:rPr>
              <a:t>Department</a:t>
            </a:r>
          </a:p>
        </p:txBody>
      </p:sp>
    </p:spTree>
    <p:extLst>
      <p:ext uri="{BB962C8B-B14F-4D97-AF65-F5344CB8AC3E}">
        <p14:creationId xmlns:p14="http://schemas.microsoft.com/office/powerpoint/2010/main" val="2600082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smtClean="0">
                <a:solidFill>
                  <a:srgbClr val="0070C0"/>
                </a:solidFill>
              </a:rPr>
              <a:t>Elements of Fiction</a:t>
            </a:r>
            <a:endParaRPr lang="en-US" b="1" dirty="0">
              <a:solidFill>
                <a:srgbClr val="0070C0"/>
              </a:solidFill>
            </a:endParaRPr>
          </a:p>
        </p:txBody>
      </p:sp>
      <p:sp>
        <p:nvSpPr>
          <p:cNvPr id="14" name="Content Placeholder 13"/>
          <p:cNvSpPr>
            <a:spLocks noGrp="1"/>
          </p:cNvSpPr>
          <p:nvPr>
            <p:ph idx="1"/>
          </p:nvPr>
        </p:nvSpPr>
        <p:spPr>
          <a:xfrm>
            <a:off x="912812" y="1705482"/>
            <a:ext cx="10744200" cy="3780918"/>
          </a:xfrm>
        </p:spPr>
        <p:txBody>
          <a:bodyPr>
            <a:normAutofit/>
          </a:bodyPr>
          <a:lstStyle/>
          <a:p>
            <a:pPr marL="0" indent="0" algn="just">
              <a:buNone/>
            </a:pPr>
            <a:r>
              <a:rPr lang="en-PH" sz="2800" dirty="0" smtClean="0">
                <a:solidFill>
                  <a:srgbClr val="0070C0"/>
                </a:solidFill>
                <a:latin typeface="+mj-lt"/>
              </a:rPr>
              <a:t>3. </a:t>
            </a:r>
            <a:r>
              <a:rPr lang="en-US" sz="2800" b="1" dirty="0">
                <a:solidFill>
                  <a:srgbClr val="0070C0"/>
                </a:solidFill>
                <a:latin typeface="+mj-lt"/>
              </a:rPr>
              <a:t>CONFLICT</a:t>
            </a:r>
            <a:endParaRPr lang="en-PH" sz="2800" dirty="0">
              <a:solidFill>
                <a:srgbClr val="0070C0"/>
              </a:solidFill>
              <a:latin typeface="+mj-lt"/>
            </a:endParaRPr>
          </a:p>
          <a:p>
            <a:pPr algn="just"/>
            <a:r>
              <a:rPr lang="en-US" sz="2800" dirty="0">
                <a:latin typeface="+mj-lt"/>
              </a:rPr>
              <a:t>Conflict is essential to plot.  Without conflict there is no plot.  It is the opposition of forces which ties one incident to another and makes the plot move.  Conflict is not merely limited to open arguments, rather it is any form of opposition that faces the main character. Within a short story there may be only one central struggle, or there may be one dominant struggle with many minor ones. </a:t>
            </a:r>
            <a:endParaRPr lang="en-PH" sz="2800" dirty="0">
              <a:latin typeface="+mj-lt"/>
            </a:endParaRPr>
          </a:p>
          <a:p>
            <a:pPr marL="0" indent="0" algn="just">
              <a:buNone/>
            </a:pPr>
            <a:endParaRPr lang="en-PH" sz="2800"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LIFE </a:t>
            </a:r>
            <a:r>
              <a:rPr lang="en-PH" altLang="en-US" sz="1400" dirty="0">
                <a:latin typeface="+mj-lt"/>
              </a:rPr>
              <a:t>Department</a:t>
            </a:r>
          </a:p>
        </p:txBody>
      </p:sp>
    </p:spTree>
    <p:extLst>
      <p:ext uri="{BB962C8B-B14F-4D97-AF65-F5344CB8AC3E}">
        <p14:creationId xmlns:p14="http://schemas.microsoft.com/office/powerpoint/2010/main" val="3309816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522414" y="1905000"/>
            <a:ext cx="9584026" cy="4267200"/>
          </a:xfrm>
        </p:spPr>
        <p:txBody>
          <a:bodyPr/>
          <a:lstStyle/>
          <a:p>
            <a:pPr algn="just"/>
            <a:r>
              <a:rPr lang="en-US" u="sng" dirty="0">
                <a:latin typeface="+mj-lt"/>
              </a:rPr>
              <a:t>There are two </a:t>
            </a:r>
            <a:r>
              <a:rPr lang="en-US" i="1" u="sng" dirty="0">
                <a:latin typeface="+mj-lt"/>
              </a:rPr>
              <a:t>types</a:t>
            </a:r>
            <a:r>
              <a:rPr lang="en-US" u="sng" dirty="0">
                <a:latin typeface="+mj-lt"/>
              </a:rPr>
              <a:t> of conflict</a:t>
            </a:r>
            <a:r>
              <a:rPr lang="en-US" dirty="0" smtClean="0">
                <a:latin typeface="+mj-lt"/>
              </a:rPr>
              <a:t>:</a:t>
            </a:r>
          </a:p>
          <a:p>
            <a:pPr marL="457200" indent="-457200" algn="just">
              <a:buFont typeface="+mj-lt"/>
              <a:buAutoNum type="arabicPeriod"/>
            </a:pPr>
            <a:r>
              <a:rPr lang="en-US" b="1" dirty="0" smtClean="0">
                <a:solidFill>
                  <a:srgbClr val="0070C0"/>
                </a:solidFill>
                <a:latin typeface="+mj-lt"/>
              </a:rPr>
              <a:t>External</a:t>
            </a:r>
            <a:r>
              <a:rPr lang="en-US" dirty="0" smtClean="0">
                <a:latin typeface="+mj-lt"/>
              </a:rPr>
              <a:t> </a:t>
            </a:r>
            <a:r>
              <a:rPr lang="en-US" dirty="0">
                <a:latin typeface="+mj-lt"/>
              </a:rPr>
              <a:t>- A struggle with a force outside one's self.</a:t>
            </a:r>
            <a:endParaRPr lang="en-PH" dirty="0">
              <a:latin typeface="+mj-lt"/>
            </a:endParaRPr>
          </a:p>
          <a:p>
            <a:pPr marL="457200" indent="-457200" algn="just">
              <a:buFont typeface="+mj-lt"/>
              <a:buAutoNum type="arabicPeriod"/>
            </a:pPr>
            <a:r>
              <a:rPr lang="en-US" b="1" dirty="0" smtClean="0">
                <a:solidFill>
                  <a:srgbClr val="0070C0"/>
                </a:solidFill>
                <a:latin typeface="+mj-lt"/>
              </a:rPr>
              <a:t>Internal</a:t>
            </a:r>
            <a:r>
              <a:rPr lang="en-US" dirty="0" smtClean="0">
                <a:latin typeface="+mj-lt"/>
              </a:rPr>
              <a:t> </a:t>
            </a:r>
            <a:r>
              <a:rPr lang="en-US" dirty="0">
                <a:latin typeface="+mj-lt"/>
              </a:rPr>
              <a:t>- A struggle within one's self; a person must make some decision, overcome pain, quiet their temper, resist an urge, etc. </a:t>
            </a:r>
            <a:endParaRPr lang="en-PH" dirty="0">
              <a:latin typeface="+mj-lt"/>
            </a:endParaRPr>
          </a:p>
          <a:p>
            <a:pPr marL="0" indent="0" algn="just">
              <a:buNone/>
            </a:pPr>
            <a:endParaRPr lang="en-US"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LIFE </a:t>
            </a:r>
            <a:r>
              <a:rPr lang="en-PH" altLang="en-US" sz="1400" dirty="0">
                <a:latin typeface="+mj-lt"/>
              </a:rPr>
              <a:t>Department</a:t>
            </a:r>
          </a:p>
        </p:txBody>
      </p:sp>
    </p:spTree>
    <p:extLst>
      <p:ext uri="{BB962C8B-B14F-4D97-AF65-F5344CB8AC3E}">
        <p14:creationId xmlns:p14="http://schemas.microsoft.com/office/powerpoint/2010/main" val="4138311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smtClean="0">
                <a:solidFill>
                  <a:srgbClr val="0070C0"/>
                </a:solidFill>
              </a:rPr>
              <a:t>Kinds of Conflict: </a:t>
            </a:r>
            <a:endParaRPr lang="en-US" b="1" dirty="0">
              <a:solidFill>
                <a:srgbClr val="0070C0"/>
              </a:solidFill>
            </a:endParaRPr>
          </a:p>
        </p:txBody>
      </p:sp>
      <p:sp>
        <p:nvSpPr>
          <p:cNvPr id="14" name="Content Placeholder 13"/>
          <p:cNvSpPr>
            <a:spLocks noGrp="1"/>
          </p:cNvSpPr>
          <p:nvPr>
            <p:ph idx="1"/>
          </p:nvPr>
        </p:nvSpPr>
        <p:spPr>
          <a:xfrm>
            <a:off x="1217612" y="1676400"/>
            <a:ext cx="10058400" cy="4495800"/>
          </a:xfrm>
        </p:spPr>
        <p:txBody>
          <a:bodyPr>
            <a:normAutofit fontScale="85000" lnSpcReduction="10000"/>
          </a:bodyPr>
          <a:lstStyle/>
          <a:p>
            <a:pPr marL="457200" indent="-457200" algn="just">
              <a:buFont typeface="+mj-lt"/>
              <a:buAutoNum type="arabicPeriod"/>
            </a:pPr>
            <a:r>
              <a:rPr lang="en-US" b="1" dirty="0" smtClean="0">
                <a:solidFill>
                  <a:srgbClr val="0070C0"/>
                </a:solidFill>
                <a:latin typeface="+mj-lt"/>
              </a:rPr>
              <a:t>Man </a:t>
            </a:r>
            <a:r>
              <a:rPr lang="en-US" b="1" dirty="0">
                <a:solidFill>
                  <a:srgbClr val="0070C0"/>
                </a:solidFill>
                <a:latin typeface="+mj-lt"/>
              </a:rPr>
              <a:t>vs. Man (physical) </a:t>
            </a:r>
            <a:r>
              <a:rPr lang="en-US" dirty="0">
                <a:latin typeface="+mj-lt"/>
              </a:rPr>
              <a:t>- The leading character struggles with his physical strength against other men, forces of nature, or animals. </a:t>
            </a:r>
            <a:endParaRPr lang="en-PH" dirty="0">
              <a:latin typeface="+mj-lt"/>
            </a:endParaRPr>
          </a:p>
          <a:p>
            <a:pPr marL="457200" indent="-457200" algn="just">
              <a:buFont typeface="+mj-lt"/>
              <a:buAutoNum type="arabicPeriod"/>
            </a:pPr>
            <a:r>
              <a:rPr lang="en-US" b="1" dirty="0" smtClean="0">
                <a:solidFill>
                  <a:srgbClr val="0070C0"/>
                </a:solidFill>
                <a:latin typeface="+mj-lt"/>
              </a:rPr>
              <a:t>Man </a:t>
            </a:r>
            <a:r>
              <a:rPr lang="en-US" b="1" dirty="0">
                <a:solidFill>
                  <a:srgbClr val="0070C0"/>
                </a:solidFill>
                <a:latin typeface="+mj-lt"/>
              </a:rPr>
              <a:t>vs. Circumstances</a:t>
            </a:r>
            <a:r>
              <a:rPr lang="en-US" dirty="0">
                <a:solidFill>
                  <a:srgbClr val="0070C0"/>
                </a:solidFill>
                <a:latin typeface="+mj-lt"/>
              </a:rPr>
              <a:t> (classical) </a:t>
            </a:r>
            <a:r>
              <a:rPr lang="en-US" dirty="0">
                <a:latin typeface="+mj-lt"/>
              </a:rPr>
              <a:t>- The leading character struggles against fate, or the circumstances of life facing him/her. </a:t>
            </a:r>
            <a:endParaRPr lang="en-PH" dirty="0">
              <a:latin typeface="+mj-lt"/>
            </a:endParaRPr>
          </a:p>
          <a:p>
            <a:pPr marL="457200" indent="-457200" algn="just">
              <a:buFont typeface="+mj-lt"/>
              <a:buAutoNum type="arabicPeriod"/>
            </a:pPr>
            <a:r>
              <a:rPr lang="en-US" b="1" dirty="0" smtClean="0">
                <a:solidFill>
                  <a:srgbClr val="0070C0"/>
                </a:solidFill>
                <a:latin typeface="+mj-lt"/>
              </a:rPr>
              <a:t>Man </a:t>
            </a:r>
            <a:r>
              <a:rPr lang="en-US" b="1" dirty="0">
                <a:solidFill>
                  <a:srgbClr val="0070C0"/>
                </a:solidFill>
                <a:latin typeface="+mj-lt"/>
              </a:rPr>
              <a:t>vs. Society</a:t>
            </a:r>
            <a:r>
              <a:rPr lang="en-US" dirty="0">
                <a:solidFill>
                  <a:srgbClr val="0070C0"/>
                </a:solidFill>
                <a:latin typeface="+mj-lt"/>
              </a:rPr>
              <a:t> (social) </a:t>
            </a:r>
            <a:r>
              <a:rPr lang="en-US" dirty="0">
                <a:latin typeface="+mj-lt"/>
              </a:rPr>
              <a:t>- The leading character struggles against ideas, practices, or customs of other people. </a:t>
            </a:r>
            <a:endParaRPr lang="en-PH" dirty="0">
              <a:latin typeface="+mj-lt"/>
            </a:endParaRPr>
          </a:p>
          <a:p>
            <a:pPr marL="457200" indent="-457200" algn="just">
              <a:buFont typeface="+mj-lt"/>
              <a:buAutoNum type="arabicPeriod"/>
            </a:pPr>
            <a:r>
              <a:rPr lang="en-US" b="1" dirty="0" smtClean="0">
                <a:solidFill>
                  <a:srgbClr val="0070C0"/>
                </a:solidFill>
                <a:latin typeface="+mj-lt"/>
              </a:rPr>
              <a:t>Man </a:t>
            </a:r>
            <a:r>
              <a:rPr lang="en-US" b="1" dirty="0">
                <a:solidFill>
                  <a:srgbClr val="0070C0"/>
                </a:solidFill>
                <a:latin typeface="+mj-lt"/>
              </a:rPr>
              <a:t>vs. </a:t>
            </a:r>
            <a:r>
              <a:rPr lang="en-US" b="1" dirty="0" err="1">
                <a:solidFill>
                  <a:srgbClr val="0070C0"/>
                </a:solidFill>
                <a:latin typeface="+mj-lt"/>
              </a:rPr>
              <a:t>Himself/Herself</a:t>
            </a:r>
            <a:r>
              <a:rPr lang="en-US" dirty="0">
                <a:solidFill>
                  <a:srgbClr val="0070C0"/>
                </a:solidFill>
                <a:latin typeface="+mj-lt"/>
              </a:rPr>
              <a:t> (psychological) </a:t>
            </a:r>
            <a:r>
              <a:rPr lang="en-US" dirty="0">
                <a:latin typeface="+mj-lt"/>
              </a:rPr>
              <a:t>-  The leading character struggles with himself/herself; with his/her own soul, ideas of right or wrong, physical limitations, choices, etc. </a:t>
            </a:r>
            <a:endParaRPr lang="en-PH" dirty="0">
              <a:latin typeface="+mj-lt"/>
            </a:endParaRPr>
          </a:p>
          <a:p>
            <a:pPr marL="457200" indent="-457200" algn="just">
              <a:buFont typeface="+mj-lt"/>
              <a:buAutoNum type="arabicPeriod"/>
            </a:pPr>
            <a:r>
              <a:rPr lang="en-US" b="1" dirty="0" smtClean="0">
                <a:solidFill>
                  <a:srgbClr val="0070C0"/>
                </a:solidFill>
                <a:latin typeface="+mj-lt"/>
              </a:rPr>
              <a:t>Man </a:t>
            </a:r>
            <a:r>
              <a:rPr lang="en-US" b="1" dirty="0">
                <a:solidFill>
                  <a:srgbClr val="0070C0"/>
                </a:solidFill>
                <a:latin typeface="+mj-lt"/>
              </a:rPr>
              <a:t>vs. Fate</a:t>
            </a:r>
            <a:r>
              <a:rPr lang="en-US" dirty="0">
                <a:solidFill>
                  <a:srgbClr val="0070C0"/>
                </a:solidFill>
                <a:latin typeface="+mj-lt"/>
              </a:rPr>
              <a:t> </a:t>
            </a:r>
            <a:r>
              <a:rPr lang="en-US" dirty="0">
                <a:latin typeface="+mj-lt"/>
              </a:rPr>
              <a:t>– The character has to battle what seems to be an uncontrollable problem. Whenever the problem seems to be strange or unbelievable coincidence, fate can be considered the cause and effect.</a:t>
            </a: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LIFE </a:t>
            </a:r>
            <a:r>
              <a:rPr lang="en-PH" altLang="en-US" sz="1400" dirty="0">
                <a:latin typeface="+mj-lt"/>
              </a:rPr>
              <a:t>Department</a:t>
            </a:r>
          </a:p>
        </p:txBody>
      </p:sp>
    </p:spTree>
    <p:extLst>
      <p:ext uri="{BB962C8B-B14F-4D97-AF65-F5344CB8AC3E}">
        <p14:creationId xmlns:p14="http://schemas.microsoft.com/office/powerpoint/2010/main" val="640494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smtClean="0">
                <a:solidFill>
                  <a:srgbClr val="0070C0"/>
                </a:solidFill>
              </a:rPr>
              <a:t>Elements of Fiction</a:t>
            </a:r>
            <a:endParaRPr lang="en-US" b="1" dirty="0">
              <a:solidFill>
                <a:srgbClr val="0070C0"/>
              </a:solidFill>
            </a:endParaRPr>
          </a:p>
        </p:txBody>
      </p:sp>
      <p:sp>
        <p:nvSpPr>
          <p:cNvPr id="14" name="Content Placeholder 13"/>
          <p:cNvSpPr>
            <a:spLocks noGrp="1"/>
          </p:cNvSpPr>
          <p:nvPr>
            <p:ph idx="1"/>
          </p:nvPr>
        </p:nvSpPr>
        <p:spPr>
          <a:xfrm>
            <a:off x="912812" y="1705481"/>
            <a:ext cx="10744200" cy="4060053"/>
          </a:xfrm>
        </p:spPr>
        <p:txBody>
          <a:bodyPr>
            <a:normAutofit fontScale="92500" lnSpcReduction="20000"/>
          </a:bodyPr>
          <a:lstStyle/>
          <a:p>
            <a:pPr marL="0" indent="0" algn="just">
              <a:buNone/>
            </a:pPr>
            <a:r>
              <a:rPr lang="en-US" sz="2800" b="1" dirty="0" smtClean="0">
                <a:solidFill>
                  <a:srgbClr val="0070C0"/>
                </a:solidFill>
                <a:latin typeface="+mj-lt"/>
              </a:rPr>
              <a:t>4. CHARACTER</a:t>
            </a:r>
            <a:r>
              <a:rPr lang="en-US" sz="2800" dirty="0" smtClean="0">
                <a:solidFill>
                  <a:srgbClr val="0070C0"/>
                </a:solidFill>
                <a:latin typeface="+mj-lt"/>
              </a:rPr>
              <a:t>  </a:t>
            </a:r>
            <a:endParaRPr lang="en-PH" sz="2800" dirty="0">
              <a:solidFill>
                <a:srgbClr val="0070C0"/>
              </a:solidFill>
              <a:latin typeface="+mj-lt"/>
            </a:endParaRPr>
          </a:p>
          <a:p>
            <a:pPr algn="just"/>
            <a:r>
              <a:rPr lang="en-US" sz="2800" dirty="0">
                <a:latin typeface="+mj-lt"/>
              </a:rPr>
              <a:t>Characters are the representations of human being in a story. They are the combination of both inner and outer self. Characters are convincing if they are:  </a:t>
            </a:r>
            <a:r>
              <a:rPr lang="en-US" sz="2800" b="1" i="1" dirty="0">
                <a:latin typeface="+mj-lt"/>
              </a:rPr>
              <a:t>consistent, motivated, and life-like (resemble real people) </a:t>
            </a:r>
            <a:r>
              <a:rPr lang="en-US" sz="2800" b="1" i="1" dirty="0" smtClean="0">
                <a:latin typeface="+mj-lt"/>
              </a:rPr>
              <a:t>.</a:t>
            </a:r>
          </a:p>
          <a:p>
            <a:pPr marL="0" indent="0" algn="just">
              <a:buNone/>
            </a:pPr>
            <a:endParaRPr lang="en-PH" sz="2800" dirty="0">
              <a:latin typeface="+mj-lt"/>
            </a:endParaRPr>
          </a:p>
          <a:p>
            <a:pPr algn="just"/>
            <a:r>
              <a:rPr lang="en-US" sz="2800" dirty="0">
                <a:latin typeface="+mj-lt"/>
              </a:rPr>
              <a:t>There are two meanings for the word </a:t>
            </a:r>
            <a:r>
              <a:rPr lang="en-US" sz="2800" dirty="0" smtClean="0">
                <a:latin typeface="+mj-lt"/>
              </a:rPr>
              <a:t>character:</a:t>
            </a:r>
          </a:p>
          <a:p>
            <a:pPr marL="0" indent="0" algn="just">
              <a:buNone/>
            </a:pPr>
            <a:r>
              <a:rPr lang="en-US" sz="2800" dirty="0" smtClean="0">
                <a:latin typeface="+mj-lt"/>
              </a:rPr>
              <a:t>1</a:t>
            </a:r>
            <a:r>
              <a:rPr lang="en-US" sz="2800" dirty="0">
                <a:latin typeface="+mj-lt"/>
              </a:rPr>
              <a:t>)  the person in a work of fiction and </a:t>
            </a:r>
          </a:p>
          <a:p>
            <a:pPr marL="0" indent="0" algn="just">
              <a:buNone/>
            </a:pPr>
            <a:r>
              <a:rPr lang="en-US" sz="2800" dirty="0" smtClean="0">
                <a:latin typeface="+mj-lt"/>
              </a:rPr>
              <a:t>2</a:t>
            </a:r>
            <a:r>
              <a:rPr lang="en-US" sz="2800" dirty="0">
                <a:latin typeface="+mj-lt"/>
              </a:rPr>
              <a:t>) the characteristics of a person. </a:t>
            </a:r>
            <a:endParaRPr lang="en-PH" sz="2800" dirty="0">
              <a:latin typeface="+mj-lt"/>
            </a:endParaRPr>
          </a:p>
          <a:p>
            <a:pPr marL="0" indent="0" algn="just">
              <a:buNone/>
            </a:pPr>
            <a:endParaRPr lang="en-PH" sz="2800"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LIFE </a:t>
            </a:r>
            <a:r>
              <a:rPr lang="en-PH" altLang="en-US" sz="1400" dirty="0">
                <a:latin typeface="+mj-lt"/>
              </a:rPr>
              <a:t>Department</a:t>
            </a:r>
          </a:p>
        </p:txBody>
      </p:sp>
    </p:spTree>
    <p:extLst>
      <p:ext uri="{BB962C8B-B14F-4D97-AF65-F5344CB8AC3E}">
        <p14:creationId xmlns:p14="http://schemas.microsoft.com/office/powerpoint/2010/main" val="292594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smtClean="0">
                <a:solidFill>
                  <a:srgbClr val="0070C0"/>
                </a:solidFill>
              </a:rPr>
              <a:t>What is FICTION? </a:t>
            </a:r>
            <a:endParaRPr lang="en-US" b="1" dirty="0">
              <a:solidFill>
                <a:srgbClr val="0070C0"/>
              </a:solidFill>
            </a:endParaRPr>
          </a:p>
        </p:txBody>
      </p:sp>
      <p:sp>
        <p:nvSpPr>
          <p:cNvPr id="14" name="Content Placeholder 13"/>
          <p:cNvSpPr>
            <a:spLocks noGrp="1"/>
          </p:cNvSpPr>
          <p:nvPr>
            <p:ph idx="1"/>
          </p:nvPr>
        </p:nvSpPr>
        <p:spPr>
          <a:xfrm>
            <a:off x="1522414" y="1905000"/>
            <a:ext cx="10058398" cy="4267200"/>
          </a:xfrm>
        </p:spPr>
        <p:txBody>
          <a:bodyPr>
            <a:normAutofit/>
          </a:bodyPr>
          <a:lstStyle/>
          <a:p>
            <a:pPr algn="just"/>
            <a:r>
              <a:rPr lang="en-US" sz="2800" dirty="0">
                <a:latin typeface="+mj-lt"/>
              </a:rPr>
              <a:t>Fiction is a narrative in prose that shows an imaginative recreation  and reconstruction of life and presents human life in two levels – the world of objective reality made up of human actions and experiences, and the world of subjective reality dealing with human apprehension and comprehension. Fiction is categorized either as novel or short story (</a:t>
            </a:r>
            <a:r>
              <a:rPr lang="en-US" sz="2800" dirty="0" err="1">
                <a:latin typeface="+mj-lt"/>
              </a:rPr>
              <a:t>Sialongo</a:t>
            </a:r>
            <a:r>
              <a:rPr lang="en-US" sz="2800" dirty="0">
                <a:latin typeface="+mj-lt"/>
              </a:rPr>
              <a:t> et al,2007).</a:t>
            </a:r>
            <a:endParaRPr lang="en-PH" sz="2800" dirty="0">
              <a:latin typeface="+mj-lt"/>
            </a:endParaRPr>
          </a:p>
          <a:p>
            <a:pPr marL="0" indent="0" algn="just">
              <a:buNone/>
            </a:pPr>
            <a:endParaRPr lang="en-US" sz="2800"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LIFE </a:t>
            </a:r>
            <a:r>
              <a:rPr lang="en-PH" altLang="en-US" sz="1400" dirty="0">
                <a:latin typeface="+mj-lt"/>
              </a:rPr>
              <a:t>Department</a:t>
            </a:r>
          </a:p>
        </p:txBody>
      </p:sp>
    </p:spTree>
    <p:extLst>
      <p:ext uri="{BB962C8B-B14F-4D97-AF65-F5344CB8AC3E}">
        <p14:creationId xmlns:p14="http://schemas.microsoft.com/office/powerpoint/2010/main" val="1261590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122362" y="1558098"/>
            <a:ext cx="10287000" cy="4495800"/>
          </a:xfrm>
        </p:spPr>
        <p:txBody>
          <a:bodyPr>
            <a:normAutofit lnSpcReduction="10000"/>
          </a:bodyPr>
          <a:lstStyle/>
          <a:p>
            <a:pPr algn="just"/>
            <a:r>
              <a:rPr lang="en-US" b="1" i="1" dirty="0">
                <a:solidFill>
                  <a:srgbClr val="0070C0"/>
                </a:solidFill>
                <a:latin typeface="+mj-lt"/>
              </a:rPr>
              <a:t>Persons in a work of fiction</a:t>
            </a:r>
            <a:r>
              <a:rPr lang="en-US" b="1" dirty="0">
                <a:solidFill>
                  <a:srgbClr val="0070C0"/>
                </a:solidFill>
                <a:latin typeface="+mj-lt"/>
              </a:rPr>
              <a:t> </a:t>
            </a:r>
            <a:r>
              <a:rPr lang="en-US" dirty="0">
                <a:latin typeface="+mj-lt"/>
              </a:rPr>
              <a:t>-</a:t>
            </a:r>
            <a:r>
              <a:rPr lang="en-US" b="1" i="1" dirty="0">
                <a:latin typeface="+mj-lt"/>
              </a:rPr>
              <a:t> Antagonist and Protagonist</a:t>
            </a:r>
            <a:r>
              <a:rPr lang="en-US" dirty="0">
                <a:latin typeface="+mj-lt"/>
              </a:rPr>
              <a:t> </a:t>
            </a:r>
            <a:br>
              <a:rPr lang="en-US" dirty="0">
                <a:latin typeface="+mj-lt"/>
              </a:rPr>
            </a:br>
            <a:r>
              <a:rPr lang="en-US" dirty="0">
                <a:latin typeface="+mj-lt"/>
              </a:rPr>
              <a:t>Short stories use few characters.  One character is clearly central to the story with all major events having some importance to this character - he/she is the PROTAGONIST.  The </a:t>
            </a:r>
            <a:r>
              <a:rPr lang="en-US" dirty="0" err="1">
                <a:latin typeface="+mj-lt"/>
              </a:rPr>
              <a:t>opposer</a:t>
            </a:r>
            <a:r>
              <a:rPr lang="en-US" dirty="0">
                <a:latin typeface="+mj-lt"/>
              </a:rPr>
              <a:t> of the main character is called the ANTAGONIST. </a:t>
            </a:r>
            <a:endParaRPr lang="en-PH" dirty="0">
              <a:latin typeface="+mj-lt"/>
            </a:endParaRPr>
          </a:p>
          <a:p>
            <a:pPr algn="just"/>
            <a:r>
              <a:rPr lang="en-US" b="1" dirty="0">
                <a:solidFill>
                  <a:srgbClr val="0070C0"/>
                </a:solidFill>
                <a:latin typeface="+mj-lt"/>
              </a:rPr>
              <a:t>The Characteristics of a Person</a:t>
            </a:r>
            <a:r>
              <a:rPr lang="en-US" b="1" dirty="0">
                <a:latin typeface="+mj-lt"/>
              </a:rPr>
              <a:t> -</a:t>
            </a:r>
            <a:r>
              <a:rPr lang="en-US" dirty="0">
                <a:latin typeface="+mj-lt"/>
              </a:rPr>
              <a:t> </a:t>
            </a:r>
            <a:br>
              <a:rPr lang="en-US" dirty="0">
                <a:latin typeface="+mj-lt"/>
              </a:rPr>
            </a:br>
            <a:r>
              <a:rPr lang="en-US" dirty="0">
                <a:latin typeface="+mj-lt"/>
              </a:rPr>
              <a:t>In order for a story to seem real to the reader its characters must seem real.  Characterization is the information the author gives the reader about the characters themselves. It is the method used by the author to reveal the personality of the character. He (the author) may reveal a character in several ways: </a:t>
            </a:r>
            <a:br>
              <a:rPr lang="en-US" dirty="0">
                <a:latin typeface="+mj-lt"/>
              </a:rPr>
            </a:br>
            <a:endParaRPr lang="en-PH"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LIFE </a:t>
            </a:r>
            <a:r>
              <a:rPr lang="en-PH" altLang="en-US" sz="1400" dirty="0">
                <a:latin typeface="+mj-lt"/>
              </a:rPr>
              <a:t>Department</a:t>
            </a:r>
          </a:p>
        </p:txBody>
      </p:sp>
    </p:spTree>
    <p:extLst>
      <p:ext uri="{BB962C8B-B14F-4D97-AF65-F5344CB8AC3E}">
        <p14:creationId xmlns:p14="http://schemas.microsoft.com/office/powerpoint/2010/main" val="701788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370012" y="1534032"/>
            <a:ext cx="9448798" cy="4267200"/>
          </a:xfrm>
        </p:spPr>
        <p:txBody>
          <a:bodyPr/>
          <a:lstStyle/>
          <a:p>
            <a:pPr marL="457200" lvl="0" indent="-457200" algn="just">
              <a:buFont typeface="+mj-lt"/>
              <a:buAutoNum type="arabicPeriod"/>
            </a:pPr>
            <a:r>
              <a:rPr lang="en-US" dirty="0">
                <a:latin typeface="+mj-lt"/>
              </a:rPr>
              <a:t>His/her physical appearance (description of the characters)</a:t>
            </a:r>
            <a:endParaRPr lang="en-PH" dirty="0">
              <a:latin typeface="+mj-lt"/>
            </a:endParaRPr>
          </a:p>
          <a:p>
            <a:pPr marL="457200" lvl="0" indent="-457200" algn="just">
              <a:buFont typeface="+mj-lt"/>
              <a:buAutoNum type="arabicPeriod"/>
            </a:pPr>
            <a:r>
              <a:rPr lang="en-US" dirty="0">
                <a:latin typeface="+mj-lt"/>
              </a:rPr>
              <a:t>What he/she says, thinks, feels and dreams (thoughts of the characters)</a:t>
            </a:r>
            <a:endParaRPr lang="en-PH" dirty="0">
              <a:latin typeface="+mj-lt"/>
            </a:endParaRPr>
          </a:p>
          <a:p>
            <a:pPr marL="457200" lvl="0" indent="-457200" algn="just">
              <a:buFont typeface="+mj-lt"/>
              <a:buAutoNum type="arabicPeriod"/>
            </a:pPr>
            <a:r>
              <a:rPr lang="en-US" dirty="0">
                <a:latin typeface="+mj-lt"/>
              </a:rPr>
              <a:t>What he/she does/does not (actions of the characters)</a:t>
            </a:r>
            <a:endParaRPr lang="en-PH" dirty="0">
              <a:latin typeface="+mj-lt"/>
            </a:endParaRPr>
          </a:p>
          <a:p>
            <a:pPr marL="457200" lvl="0" indent="-457200" algn="just">
              <a:buFont typeface="+mj-lt"/>
              <a:buAutoNum type="arabicPeriod"/>
            </a:pPr>
            <a:r>
              <a:rPr lang="en-US" dirty="0">
                <a:latin typeface="+mj-lt"/>
              </a:rPr>
              <a:t>What others say about him/her and how others react to him/her (description of other characters)</a:t>
            </a:r>
            <a:endParaRPr lang="en-PH" dirty="0">
              <a:latin typeface="+mj-lt"/>
            </a:endParaRPr>
          </a:p>
          <a:p>
            <a:pPr marL="457200" lvl="0" indent="-457200" algn="just">
              <a:buFont typeface="+mj-lt"/>
              <a:buAutoNum type="arabicPeriod"/>
            </a:pPr>
            <a:r>
              <a:rPr lang="en-US" dirty="0">
                <a:latin typeface="+mj-lt"/>
              </a:rPr>
              <a:t>Descriptions of the author</a:t>
            </a:r>
            <a:endParaRPr lang="en-PH" dirty="0">
              <a:latin typeface="+mj-lt"/>
            </a:endParaRPr>
          </a:p>
          <a:p>
            <a:pPr marL="0" indent="0">
              <a:buNone/>
            </a:pPr>
            <a:endParaRPr lang="en-US" dirty="0"/>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LIFE </a:t>
            </a:r>
            <a:r>
              <a:rPr lang="en-PH" altLang="en-US" sz="1400" dirty="0">
                <a:latin typeface="+mj-lt"/>
              </a:rPr>
              <a:t>Department</a:t>
            </a:r>
          </a:p>
        </p:txBody>
      </p:sp>
    </p:spTree>
    <p:extLst>
      <p:ext uri="{BB962C8B-B14F-4D97-AF65-F5344CB8AC3E}">
        <p14:creationId xmlns:p14="http://schemas.microsoft.com/office/powerpoint/2010/main" val="1414758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smtClean="0">
                <a:solidFill>
                  <a:srgbClr val="0070C0"/>
                </a:solidFill>
              </a:rPr>
              <a:t>Kinds of Character</a:t>
            </a:r>
            <a:endParaRPr lang="en-US" b="1" dirty="0">
              <a:solidFill>
                <a:srgbClr val="0070C0"/>
              </a:solidFill>
            </a:endParaRPr>
          </a:p>
        </p:txBody>
      </p:sp>
      <p:sp>
        <p:nvSpPr>
          <p:cNvPr id="14" name="Content Placeholder 13"/>
          <p:cNvSpPr>
            <a:spLocks noGrp="1"/>
          </p:cNvSpPr>
          <p:nvPr>
            <p:ph idx="1"/>
          </p:nvPr>
        </p:nvSpPr>
        <p:spPr>
          <a:xfrm>
            <a:off x="1511301" y="1819781"/>
            <a:ext cx="9677398" cy="4267200"/>
          </a:xfrm>
        </p:spPr>
        <p:txBody>
          <a:bodyPr>
            <a:normAutofit fontScale="92500" lnSpcReduction="20000"/>
          </a:bodyPr>
          <a:lstStyle/>
          <a:p>
            <a:pPr algn="just"/>
            <a:r>
              <a:rPr lang="en-US" b="1" dirty="0">
                <a:solidFill>
                  <a:srgbClr val="0070C0"/>
                </a:solidFill>
                <a:latin typeface="+mj-lt"/>
              </a:rPr>
              <a:t>According to Principality:</a:t>
            </a:r>
            <a:endParaRPr lang="en-PH" b="1" dirty="0">
              <a:solidFill>
                <a:srgbClr val="0070C0"/>
              </a:solidFill>
              <a:latin typeface="+mj-lt"/>
            </a:endParaRPr>
          </a:p>
          <a:p>
            <a:pPr lvl="0" algn="just"/>
            <a:r>
              <a:rPr lang="en-US" dirty="0">
                <a:latin typeface="+mj-lt"/>
              </a:rPr>
              <a:t>Protagonist is the character with whom the reader </a:t>
            </a:r>
            <a:r>
              <a:rPr lang="en-US" dirty="0" smtClean="0">
                <a:latin typeface="+mj-lt"/>
              </a:rPr>
              <a:t>empathizes.</a:t>
            </a:r>
            <a:endParaRPr lang="en-PH" dirty="0">
              <a:latin typeface="+mj-lt"/>
            </a:endParaRPr>
          </a:p>
          <a:p>
            <a:pPr lvl="0" algn="just"/>
            <a:r>
              <a:rPr lang="en-US" dirty="0">
                <a:latin typeface="+mj-lt"/>
              </a:rPr>
              <a:t>Antagonist is the character that goes against the main character, usually the protagonist.</a:t>
            </a:r>
            <a:endParaRPr lang="en-PH" dirty="0">
              <a:latin typeface="+mj-lt"/>
            </a:endParaRPr>
          </a:p>
          <a:p>
            <a:pPr marL="0" indent="0" algn="just">
              <a:buNone/>
            </a:pPr>
            <a:endParaRPr lang="en-PH" dirty="0">
              <a:latin typeface="+mj-lt"/>
            </a:endParaRPr>
          </a:p>
          <a:p>
            <a:pPr algn="just"/>
            <a:r>
              <a:rPr lang="en-US" b="1" dirty="0">
                <a:solidFill>
                  <a:srgbClr val="0070C0"/>
                </a:solidFill>
                <a:latin typeface="+mj-lt"/>
              </a:rPr>
              <a:t>According to Development:</a:t>
            </a:r>
            <a:endParaRPr lang="en-PH" b="1" dirty="0">
              <a:solidFill>
                <a:srgbClr val="0070C0"/>
              </a:solidFill>
              <a:latin typeface="+mj-lt"/>
            </a:endParaRPr>
          </a:p>
          <a:p>
            <a:pPr lvl="0" algn="just"/>
            <a:r>
              <a:rPr lang="en-US" dirty="0">
                <a:latin typeface="+mj-lt"/>
              </a:rPr>
              <a:t>Dynamic is the character that exhibits noticeable development.</a:t>
            </a:r>
            <a:endParaRPr lang="en-PH" dirty="0">
              <a:latin typeface="+mj-lt"/>
            </a:endParaRPr>
          </a:p>
          <a:p>
            <a:pPr lvl="0" algn="just"/>
            <a:r>
              <a:rPr lang="en-US" dirty="0">
                <a:latin typeface="+mj-lt"/>
              </a:rPr>
              <a:t>Static is the character who exhibits no changes and development. Stereotyped characters.</a:t>
            </a:r>
            <a:endParaRPr lang="en-PH" dirty="0">
              <a:latin typeface="+mj-lt"/>
            </a:endParaRPr>
          </a:p>
          <a:p>
            <a:pPr algn="just"/>
            <a:endParaRPr lang="en-PH"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LIFE </a:t>
            </a:r>
            <a:r>
              <a:rPr lang="en-PH" altLang="en-US" sz="1400" dirty="0">
                <a:latin typeface="+mj-lt"/>
              </a:rPr>
              <a:t>Department</a:t>
            </a:r>
          </a:p>
        </p:txBody>
      </p:sp>
    </p:spTree>
    <p:extLst>
      <p:ext uri="{BB962C8B-B14F-4D97-AF65-F5344CB8AC3E}">
        <p14:creationId xmlns:p14="http://schemas.microsoft.com/office/powerpoint/2010/main" val="2212609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smtClean="0">
                <a:solidFill>
                  <a:srgbClr val="0070C0"/>
                </a:solidFill>
              </a:rPr>
              <a:t>Kinds of Character</a:t>
            </a:r>
            <a:endParaRPr lang="en-US" b="1" dirty="0">
              <a:solidFill>
                <a:srgbClr val="0070C0"/>
              </a:solidFill>
            </a:endParaRPr>
          </a:p>
        </p:txBody>
      </p:sp>
      <p:sp>
        <p:nvSpPr>
          <p:cNvPr id="14" name="Content Placeholder 13"/>
          <p:cNvSpPr>
            <a:spLocks noGrp="1"/>
          </p:cNvSpPr>
          <p:nvPr>
            <p:ph idx="1"/>
          </p:nvPr>
        </p:nvSpPr>
        <p:spPr>
          <a:xfrm>
            <a:off x="1511301" y="1819781"/>
            <a:ext cx="9677398" cy="4267200"/>
          </a:xfrm>
        </p:spPr>
        <p:txBody>
          <a:bodyPr>
            <a:normAutofit/>
          </a:bodyPr>
          <a:lstStyle/>
          <a:p>
            <a:pPr algn="just"/>
            <a:r>
              <a:rPr lang="en-US" b="1" dirty="0">
                <a:solidFill>
                  <a:srgbClr val="0070C0"/>
                </a:solidFill>
                <a:latin typeface="+mj-lt"/>
              </a:rPr>
              <a:t>According to Personality:</a:t>
            </a:r>
            <a:endParaRPr lang="en-PH" b="1" dirty="0">
              <a:solidFill>
                <a:srgbClr val="0070C0"/>
              </a:solidFill>
              <a:latin typeface="+mj-lt"/>
            </a:endParaRPr>
          </a:p>
          <a:p>
            <a:pPr lvl="0" algn="just"/>
            <a:r>
              <a:rPr lang="en-US" dirty="0">
                <a:latin typeface="+mj-lt"/>
              </a:rPr>
              <a:t>Round is the character that displays different/multiple (complex) personalities throughout the story.</a:t>
            </a:r>
            <a:endParaRPr lang="en-PH" dirty="0">
              <a:latin typeface="+mj-lt"/>
            </a:endParaRPr>
          </a:p>
          <a:p>
            <a:pPr algn="just"/>
            <a:r>
              <a:rPr lang="en-US" dirty="0">
                <a:latin typeface="+mj-lt"/>
              </a:rPr>
              <a:t>Flat is the character that reveals the conventional traits, who remains the same throughout the story. Its characterization does not grow.</a:t>
            </a:r>
          </a:p>
          <a:p>
            <a:pPr marL="0" indent="0" algn="just">
              <a:buNone/>
            </a:pPr>
            <a:endParaRPr lang="en-PH"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LIFE </a:t>
            </a:r>
            <a:r>
              <a:rPr lang="en-PH" altLang="en-US" sz="1400" dirty="0">
                <a:latin typeface="+mj-lt"/>
              </a:rPr>
              <a:t>Department</a:t>
            </a:r>
          </a:p>
        </p:txBody>
      </p:sp>
    </p:spTree>
    <p:extLst>
      <p:ext uri="{BB962C8B-B14F-4D97-AF65-F5344CB8AC3E}">
        <p14:creationId xmlns:p14="http://schemas.microsoft.com/office/powerpoint/2010/main" val="2128697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smtClean="0">
                <a:solidFill>
                  <a:srgbClr val="0070C0"/>
                </a:solidFill>
              </a:rPr>
              <a:t>Elements of Fiction</a:t>
            </a:r>
            <a:endParaRPr lang="en-US" b="1" dirty="0">
              <a:solidFill>
                <a:srgbClr val="0070C0"/>
              </a:solidFill>
            </a:endParaRPr>
          </a:p>
        </p:txBody>
      </p:sp>
      <p:sp>
        <p:nvSpPr>
          <p:cNvPr id="14" name="Content Placeholder 13"/>
          <p:cNvSpPr>
            <a:spLocks noGrp="1"/>
          </p:cNvSpPr>
          <p:nvPr>
            <p:ph idx="1"/>
          </p:nvPr>
        </p:nvSpPr>
        <p:spPr>
          <a:xfrm>
            <a:off x="760412" y="1604268"/>
            <a:ext cx="10744200" cy="4060053"/>
          </a:xfrm>
        </p:spPr>
        <p:txBody>
          <a:bodyPr>
            <a:noAutofit/>
          </a:bodyPr>
          <a:lstStyle/>
          <a:p>
            <a:pPr marL="0" indent="0" algn="just">
              <a:buNone/>
            </a:pPr>
            <a:r>
              <a:rPr lang="en-US" sz="2000" b="1" dirty="0" smtClean="0">
                <a:solidFill>
                  <a:srgbClr val="0070C0"/>
                </a:solidFill>
                <a:latin typeface="+mj-lt"/>
              </a:rPr>
              <a:t>4. Point of View</a:t>
            </a:r>
            <a:r>
              <a:rPr lang="en-US" sz="2000" dirty="0" smtClean="0">
                <a:solidFill>
                  <a:srgbClr val="0070C0"/>
                </a:solidFill>
                <a:latin typeface="+mj-lt"/>
              </a:rPr>
              <a:t>  </a:t>
            </a:r>
            <a:endParaRPr lang="en-PH" sz="2000" dirty="0">
              <a:solidFill>
                <a:srgbClr val="0070C0"/>
              </a:solidFill>
              <a:latin typeface="+mj-lt"/>
            </a:endParaRPr>
          </a:p>
          <a:p>
            <a:pPr algn="just"/>
            <a:r>
              <a:rPr lang="en-US" sz="2000" dirty="0" smtClean="0">
                <a:latin typeface="+mj-lt"/>
              </a:rPr>
              <a:t>Point </a:t>
            </a:r>
            <a:r>
              <a:rPr lang="en-US" sz="2000" dirty="0">
                <a:latin typeface="+mj-lt"/>
              </a:rPr>
              <a:t>of view is the angle from which the story is told. </a:t>
            </a:r>
            <a:endParaRPr lang="en-PH" sz="2000" dirty="0">
              <a:latin typeface="+mj-lt"/>
            </a:endParaRPr>
          </a:p>
          <a:p>
            <a:pPr marL="0" indent="0" algn="just">
              <a:buNone/>
            </a:pPr>
            <a:r>
              <a:rPr lang="en-US" sz="2000" dirty="0">
                <a:latin typeface="+mj-lt"/>
              </a:rPr>
              <a:t>1.  </a:t>
            </a:r>
            <a:r>
              <a:rPr lang="en-US" sz="2000" b="1" i="1" dirty="0">
                <a:solidFill>
                  <a:srgbClr val="0070C0"/>
                </a:solidFill>
                <a:latin typeface="+mj-lt"/>
              </a:rPr>
              <a:t>Innocent Eye</a:t>
            </a:r>
            <a:r>
              <a:rPr lang="en-US" sz="2000" dirty="0">
                <a:solidFill>
                  <a:srgbClr val="0070C0"/>
                </a:solidFill>
                <a:latin typeface="+mj-lt"/>
              </a:rPr>
              <a:t> </a:t>
            </a:r>
            <a:r>
              <a:rPr lang="en-US" sz="2000" dirty="0">
                <a:latin typeface="+mj-lt"/>
              </a:rPr>
              <a:t>- The story is told through the eyes of a child (his/her judgment being different from that of an adult) . </a:t>
            </a:r>
            <a:endParaRPr lang="en-PH" sz="2000" dirty="0">
              <a:latin typeface="+mj-lt"/>
            </a:endParaRPr>
          </a:p>
          <a:p>
            <a:pPr marL="0" indent="0" algn="just">
              <a:buNone/>
            </a:pPr>
            <a:r>
              <a:rPr lang="en-US" sz="2000" dirty="0">
                <a:latin typeface="+mj-lt"/>
              </a:rPr>
              <a:t>2.  </a:t>
            </a:r>
            <a:r>
              <a:rPr lang="en-US" sz="2000" b="1" i="1" dirty="0">
                <a:solidFill>
                  <a:srgbClr val="0070C0"/>
                </a:solidFill>
                <a:latin typeface="+mj-lt"/>
              </a:rPr>
              <a:t>Stream of Consciousness</a:t>
            </a:r>
            <a:r>
              <a:rPr lang="en-US" sz="2000" dirty="0">
                <a:solidFill>
                  <a:srgbClr val="0070C0"/>
                </a:solidFill>
                <a:latin typeface="+mj-lt"/>
              </a:rPr>
              <a:t> </a:t>
            </a:r>
            <a:r>
              <a:rPr lang="en-US" sz="2000" dirty="0">
                <a:latin typeface="+mj-lt"/>
              </a:rPr>
              <a:t>- The story is told so that the reader feels as if they are inside the head of one character and knows all their thoughts and reactions. </a:t>
            </a:r>
            <a:endParaRPr lang="en-PH" sz="2000" dirty="0">
              <a:latin typeface="+mj-lt"/>
            </a:endParaRPr>
          </a:p>
          <a:p>
            <a:pPr marL="0" indent="0" algn="just">
              <a:buNone/>
            </a:pPr>
            <a:r>
              <a:rPr lang="en-US" sz="2000" dirty="0">
                <a:latin typeface="+mj-lt"/>
              </a:rPr>
              <a:t>3.  </a:t>
            </a:r>
            <a:r>
              <a:rPr lang="en-US" sz="2000" b="1" i="1" dirty="0">
                <a:solidFill>
                  <a:srgbClr val="0070C0"/>
                </a:solidFill>
                <a:latin typeface="+mj-lt"/>
              </a:rPr>
              <a:t>First Person</a:t>
            </a:r>
            <a:r>
              <a:rPr lang="en-US" sz="2000" dirty="0">
                <a:solidFill>
                  <a:srgbClr val="0070C0"/>
                </a:solidFill>
                <a:latin typeface="+mj-lt"/>
              </a:rPr>
              <a:t> </a:t>
            </a:r>
            <a:r>
              <a:rPr lang="en-US" sz="2000" dirty="0">
                <a:latin typeface="+mj-lt"/>
              </a:rPr>
              <a:t>- The story is told  by the protagonist or one of the characters who interacts closely with the protagonist or other characters (using pronouns I, me, we, </a:t>
            </a:r>
            <a:r>
              <a:rPr lang="en-US" sz="2000" dirty="0" err="1">
                <a:latin typeface="+mj-lt"/>
              </a:rPr>
              <a:t>etc</a:t>
            </a:r>
            <a:r>
              <a:rPr lang="en-US" sz="2000" dirty="0">
                <a:latin typeface="+mj-lt"/>
              </a:rPr>
              <a:t>).  The reader sees the story through this person's eyes as he/she experiences it and only knows what he/she knows or feels. </a:t>
            </a:r>
            <a:endParaRPr lang="en-PH" sz="2000" dirty="0">
              <a:latin typeface="+mj-lt"/>
            </a:endParaRPr>
          </a:p>
          <a:p>
            <a:pPr marL="0" indent="0" algn="just">
              <a:buNone/>
            </a:pPr>
            <a:endParaRPr lang="en-PH" sz="2000"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LIFE </a:t>
            </a:r>
            <a:r>
              <a:rPr lang="en-PH" altLang="en-US" sz="1400" dirty="0">
                <a:latin typeface="+mj-lt"/>
              </a:rPr>
              <a:t>Department</a:t>
            </a:r>
          </a:p>
        </p:txBody>
      </p:sp>
    </p:spTree>
    <p:extLst>
      <p:ext uri="{BB962C8B-B14F-4D97-AF65-F5344CB8AC3E}">
        <p14:creationId xmlns:p14="http://schemas.microsoft.com/office/powerpoint/2010/main" val="3794819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989012" y="1558098"/>
            <a:ext cx="10287000" cy="4495800"/>
          </a:xfrm>
        </p:spPr>
        <p:txBody>
          <a:bodyPr>
            <a:normAutofit fontScale="85000" lnSpcReduction="20000"/>
          </a:bodyPr>
          <a:lstStyle/>
          <a:p>
            <a:pPr marL="0" indent="0" algn="just">
              <a:buNone/>
            </a:pPr>
            <a:r>
              <a:rPr lang="en-US" dirty="0" smtClean="0">
                <a:latin typeface="+mj-lt"/>
              </a:rPr>
              <a:t>4</a:t>
            </a:r>
            <a:r>
              <a:rPr lang="en-US" dirty="0">
                <a:latin typeface="+mj-lt"/>
              </a:rPr>
              <a:t>.</a:t>
            </a:r>
            <a:r>
              <a:rPr lang="en-US" dirty="0">
                <a:solidFill>
                  <a:srgbClr val="0070C0"/>
                </a:solidFill>
                <a:latin typeface="+mj-lt"/>
              </a:rPr>
              <a:t>  </a:t>
            </a:r>
            <a:r>
              <a:rPr lang="en-US" b="1" i="1" dirty="0">
                <a:solidFill>
                  <a:srgbClr val="0070C0"/>
                </a:solidFill>
                <a:latin typeface="+mj-lt"/>
              </a:rPr>
              <a:t>Omniscient</a:t>
            </a:r>
            <a:r>
              <a:rPr lang="en-US" dirty="0">
                <a:solidFill>
                  <a:srgbClr val="0070C0"/>
                </a:solidFill>
                <a:latin typeface="+mj-lt"/>
              </a:rPr>
              <a:t>- </a:t>
            </a:r>
            <a:r>
              <a:rPr lang="en-US" dirty="0">
                <a:latin typeface="+mj-lt"/>
              </a:rPr>
              <a:t>The author can narrate the story using the omniscient point of view.  He can move from character to character, event to event, having free access to the thoughts, feelings and motivations of his characters and he introduces information where and when he chooses.  There are two main types of omniscient point of view: </a:t>
            </a:r>
            <a:endParaRPr lang="en-PH" dirty="0">
              <a:latin typeface="+mj-lt"/>
            </a:endParaRPr>
          </a:p>
          <a:p>
            <a:pPr algn="just"/>
            <a:r>
              <a:rPr lang="en-US" dirty="0">
                <a:solidFill>
                  <a:srgbClr val="0070C0"/>
                </a:solidFill>
                <a:latin typeface="+mj-lt"/>
              </a:rPr>
              <a:t>a)  </a:t>
            </a:r>
            <a:r>
              <a:rPr lang="en-US" b="1" i="1" dirty="0">
                <a:solidFill>
                  <a:srgbClr val="0070C0"/>
                </a:solidFill>
                <a:latin typeface="+mj-lt"/>
              </a:rPr>
              <a:t>Omniscient Limited</a:t>
            </a:r>
            <a:r>
              <a:rPr lang="en-US" dirty="0">
                <a:solidFill>
                  <a:srgbClr val="0070C0"/>
                </a:solidFill>
                <a:latin typeface="+mj-lt"/>
              </a:rPr>
              <a:t> </a:t>
            </a:r>
            <a:r>
              <a:rPr lang="en-US" dirty="0">
                <a:latin typeface="+mj-lt"/>
              </a:rPr>
              <a:t>- The author tells the story in third person (using pronouns they, she, he, it, </a:t>
            </a:r>
            <a:r>
              <a:rPr lang="en-US" dirty="0" err="1">
                <a:latin typeface="+mj-lt"/>
              </a:rPr>
              <a:t>etc</a:t>
            </a:r>
            <a:r>
              <a:rPr lang="en-US" dirty="0">
                <a:latin typeface="+mj-lt"/>
              </a:rPr>
              <a:t>).  We know only what the character knows and what the author allows him/her to tell us. We can see the thoughts and feelings of characters if the author chooses to reveal them to us. </a:t>
            </a:r>
            <a:endParaRPr lang="en-PH" dirty="0">
              <a:latin typeface="+mj-lt"/>
            </a:endParaRPr>
          </a:p>
          <a:p>
            <a:pPr algn="just"/>
            <a:r>
              <a:rPr lang="en-US" dirty="0">
                <a:solidFill>
                  <a:srgbClr val="0070C0"/>
                </a:solidFill>
                <a:latin typeface="+mj-lt"/>
              </a:rPr>
              <a:t>b)  </a:t>
            </a:r>
            <a:r>
              <a:rPr lang="en-US" b="1" i="1" dirty="0">
                <a:solidFill>
                  <a:srgbClr val="0070C0"/>
                </a:solidFill>
                <a:latin typeface="+mj-lt"/>
              </a:rPr>
              <a:t>Omniscient Objective</a:t>
            </a:r>
            <a:r>
              <a:rPr lang="en-US" dirty="0">
                <a:solidFill>
                  <a:srgbClr val="0070C0"/>
                </a:solidFill>
                <a:latin typeface="+mj-lt"/>
              </a:rPr>
              <a:t> </a:t>
            </a:r>
            <a:r>
              <a:rPr lang="en-US" dirty="0">
                <a:latin typeface="+mj-lt"/>
              </a:rPr>
              <a:t>– The author tells the story in the third person.  It appears as though a camera is following the characters, going anywhere, and recording only what is seen and heard.  There is no comment on the characters or their thoughts. No interpretations are offered.  The reader is placed in the position of spectator without the author there to explain.  The reader has to interpret events on his own. </a:t>
            </a: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LIFE </a:t>
            </a:r>
            <a:r>
              <a:rPr lang="en-PH" altLang="en-US" sz="1400" dirty="0">
                <a:latin typeface="+mj-lt"/>
              </a:rPr>
              <a:t>Department</a:t>
            </a:r>
          </a:p>
        </p:txBody>
      </p:sp>
    </p:spTree>
    <p:extLst>
      <p:ext uri="{BB962C8B-B14F-4D97-AF65-F5344CB8AC3E}">
        <p14:creationId xmlns:p14="http://schemas.microsoft.com/office/powerpoint/2010/main" val="1046857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smtClean="0">
                <a:solidFill>
                  <a:srgbClr val="0070C0"/>
                </a:solidFill>
              </a:rPr>
              <a:t>Elements of Fiction</a:t>
            </a:r>
            <a:endParaRPr lang="en-US" b="1" dirty="0">
              <a:solidFill>
                <a:srgbClr val="0070C0"/>
              </a:solidFill>
            </a:endParaRPr>
          </a:p>
        </p:txBody>
      </p:sp>
      <p:sp>
        <p:nvSpPr>
          <p:cNvPr id="14" name="Content Placeholder 13"/>
          <p:cNvSpPr>
            <a:spLocks noGrp="1"/>
          </p:cNvSpPr>
          <p:nvPr>
            <p:ph idx="1"/>
          </p:nvPr>
        </p:nvSpPr>
        <p:spPr>
          <a:xfrm>
            <a:off x="760412" y="1604268"/>
            <a:ext cx="10744200" cy="4060053"/>
          </a:xfrm>
        </p:spPr>
        <p:txBody>
          <a:bodyPr>
            <a:noAutofit/>
          </a:bodyPr>
          <a:lstStyle/>
          <a:p>
            <a:pPr marL="0" indent="0" algn="just">
              <a:buNone/>
            </a:pPr>
            <a:r>
              <a:rPr lang="en-US" b="1" dirty="0" smtClean="0">
                <a:solidFill>
                  <a:srgbClr val="0070C0"/>
                </a:solidFill>
                <a:latin typeface="+mj-lt"/>
              </a:rPr>
              <a:t>5. THEME </a:t>
            </a:r>
            <a:endParaRPr lang="en-PH" dirty="0">
              <a:solidFill>
                <a:srgbClr val="0070C0"/>
              </a:solidFill>
              <a:latin typeface="+mj-lt"/>
            </a:endParaRPr>
          </a:p>
          <a:p>
            <a:pPr algn="just"/>
            <a:r>
              <a:rPr lang="en-US" dirty="0">
                <a:latin typeface="+mj-lt"/>
              </a:rPr>
              <a:t>The theme in a piece of fiction is its controlling idea or its central insight.  It is the author's underlying meaning or main idea that he is trying to convey.  The theme may be the author's thoughts about a topic or view of human nature – the significant truth about life and its nature which take place in the illustrations of the actions, preoccupations, and decisions of the characters. The title of the short story usually points to what the writer is saying and he may use various figures of speech to emphasize his theme, such as: symbol, allusion, simile, metaphor, hyperbole, or irony.   </a:t>
            </a:r>
            <a:endParaRPr lang="en-PH" dirty="0">
              <a:latin typeface="+mj-lt"/>
            </a:endParaRPr>
          </a:p>
          <a:p>
            <a:pPr marL="0" indent="0" algn="just">
              <a:buNone/>
            </a:pPr>
            <a:endParaRPr lang="en-PH"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LIFE </a:t>
            </a:r>
            <a:r>
              <a:rPr lang="en-PH" altLang="en-US" sz="1400" dirty="0">
                <a:latin typeface="+mj-lt"/>
              </a:rPr>
              <a:t>Department</a:t>
            </a:r>
          </a:p>
        </p:txBody>
      </p:sp>
    </p:spTree>
    <p:extLst>
      <p:ext uri="{BB962C8B-B14F-4D97-AF65-F5344CB8AC3E}">
        <p14:creationId xmlns:p14="http://schemas.microsoft.com/office/powerpoint/2010/main" val="2878354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lstStyle/>
          <a:p>
            <a:pPr algn="just"/>
            <a:r>
              <a:rPr lang="en-US" b="1" i="1" dirty="0">
                <a:latin typeface="+mj-lt"/>
              </a:rPr>
              <a:t>Some simple examples of common themes from literature, TV, and film are: </a:t>
            </a:r>
            <a:endParaRPr lang="en-US" b="1" i="1" dirty="0" smtClean="0">
              <a:latin typeface="+mj-lt"/>
            </a:endParaRPr>
          </a:p>
          <a:p>
            <a:pPr marL="0" indent="0">
              <a:buNone/>
            </a:pPr>
            <a:r>
              <a:rPr lang="en-US" b="1" i="1" dirty="0">
                <a:latin typeface="+mj-lt"/>
              </a:rPr>
              <a:t/>
            </a:r>
            <a:br>
              <a:rPr lang="en-US" b="1" i="1" dirty="0">
                <a:latin typeface="+mj-lt"/>
              </a:rPr>
            </a:br>
            <a:r>
              <a:rPr lang="en-US" dirty="0">
                <a:latin typeface="+mj-lt"/>
              </a:rPr>
              <a:t>- Things are not always as they appear to be .</a:t>
            </a:r>
            <a:br>
              <a:rPr lang="en-US" dirty="0">
                <a:latin typeface="+mj-lt"/>
              </a:rPr>
            </a:br>
            <a:r>
              <a:rPr lang="en-US" dirty="0">
                <a:latin typeface="+mj-lt"/>
              </a:rPr>
              <a:t>- Love is blind.</a:t>
            </a:r>
            <a:br>
              <a:rPr lang="en-US" dirty="0">
                <a:latin typeface="+mj-lt"/>
              </a:rPr>
            </a:br>
            <a:r>
              <a:rPr lang="en-US" dirty="0">
                <a:latin typeface="+mj-lt"/>
              </a:rPr>
              <a:t>- Believe in yourself .</a:t>
            </a:r>
            <a:br>
              <a:rPr lang="en-US" dirty="0">
                <a:latin typeface="+mj-lt"/>
              </a:rPr>
            </a:br>
            <a:r>
              <a:rPr lang="en-US" dirty="0">
                <a:latin typeface="+mj-lt"/>
              </a:rPr>
              <a:t>- People are afraid of change.</a:t>
            </a:r>
            <a:br>
              <a:rPr lang="en-US" dirty="0">
                <a:latin typeface="+mj-lt"/>
              </a:rPr>
            </a:br>
            <a:r>
              <a:rPr lang="en-US" dirty="0">
                <a:latin typeface="+mj-lt"/>
              </a:rPr>
              <a:t>- Don't judge a book by its cover.</a:t>
            </a: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LIFE </a:t>
            </a:r>
            <a:r>
              <a:rPr lang="en-PH" altLang="en-US" sz="1400" dirty="0">
                <a:latin typeface="+mj-lt"/>
              </a:rPr>
              <a:t>Department</a:t>
            </a:r>
          </a:p>
        </p:txBody>
      </p:sp>
    </p:spTree>
    <p:extLst>
      <p:ext uri="{BB962C8B-B14F-4D97-AF65-F5344CB8AC3E}">
        <p14:creationId xmlns:p14="http://schemas.microsoft.com/office/powerpoint/2010/main" val="3134291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fontScale="90000"/>
          </a:bodyPr>
          <a:lstStyle/>
          <a:p>
            <a:r>
              <a:rPr lang="en-US" b="1" dirty="0">
                <a:solidFill>
                  <a:srgbClr val="0070C0"/>
                </a:solidFill>
              </a:rPr>
              <a:t> </a:t>
            </a:r>
            <a:r>
              <a:rPr lang="en-PH" dirty="0">
                <a:solidFill>
                  <a:srgbClr val="0070C0"/>
                </a:solidFill>
              </a:rPr>
              <a:t/>
            </a:r>
            <a:br>
              <a:rPr lang="en-PH" dirty="0">
                <a:solidFill>
                  <a:srgbClr val="0070C0"/>
                </a:solidFill>
              </a:rPr>
            </a:br>
            <a:r>
              <a:rPr lang="en-US" b="1" dirty="0">
                <a:solidFill>
                  <a:srgbClr val="0070C0"/>
                </a:solidFill>
              </a:rPr>
              <a:t>Principles in Stating the Theme of the </a:t>
            </a:r>
            <a:r>
              <a:rPr lang="en-US" b="1" dirty="0" smtClean="0">
                <a:solidFill>
                  <a:srgbClr val="0070C0"/>
                </a:solidFill>
              </a:rPr>
              <a:t>Story</a:t>
            </a:r>
            <a:endParaRPr lang="en-US" dirty="0">
              <a:solidFill>
                <a:srgbClr val="0070C0"/>
              </a:solidFill>
            </a:endParaRPr>
          </a:p>
        </p:txBody>
      </p:sp>
      <p:sp>
        <p:nvSpPr>
          <p:cNvPr id="14" name="Content Placeholder 13"/>
          <p:cNvSpPr>
            <a:spLocks noGrp="1"/>
          </p:cNvSpPr>
          <p:nvPr>
            <p:ph idx="1"/>
          </p:nvPr>
        </p:nvSpPr>
        <p:spPr>
          <a:xfrm>
            <a:off x="1522414" y="1905000"/>
            <a:ext cx="9753598" cy="4267200"/>
          </a:xfrm>
        </p:spPr>
        <p:txBody>
          <a:bodyPr/>
          <a:lstStyle/>
          <a:p>
            <a:pPr marL="457200" lvl="0" indent="-457200">
              <a:buFont typeface="+mj-lt"/>
              <a:buAutoNum type="arabicPeriod"/>
            </a:pPr>
            <a:r>
              <a:rPr lang="en-US" dirty="0">
                <a:latin typeface="+mj-lt"/>
              </a:rPr>
              <a:t>It reports for all major details of the story.</a:t>
            </a:r>
            <a:endParaRPr lang="en-PH" dirty="0">
              <a:latin typeface="+mj-lt"/>
            </a:endParaRPr>
          </a:p>
          <a:p>
            <a:pPr marL="457200" lvl="0" indent="-457200">
              <a:buFont typeface="+mj-lt"/>
              <a:buAutoNum type="arabicPeriod"/>
            </a:pPr>
            <a:r>
              <a:rPr lang="en-US" dirty="0">
                <a:latin typeface="+mj-lt"/>
              </a:rPr>
              <a:t>It may be avowed in more than one way.</a:t>
            </a:r>
            <a:endParaRPr lang="en-PH" dirty="0">
              <a:latin typeface="+mj-lt"/>
            </a:endParaRPr>
          </a:p>
          <a:p>
            <a:pPr marL="457200" lvl="0" indent="-457200">
              <a:buFont typeface="+mj-lt"/>
              <a:buAutoNum type="arabicPeriod"/>
            </a:pPr>
            <a:r>
              <a:rPr lang="en-US" dirty="0">
                <a:latin typeface="+mj-lt"/>
              </a:rPr>
              <a:t>It is stated in complete statements.</a:t>
            </a:r>
            <a:endParaRPr lang="en-PH" dirty="0">
              <a:latin typeface="+mj-lt"/>
            </a:endParaRPr>
          </a:p>
          <a:p>
            <a:pPr marL="457200" lvl="0" indent="-457200">
              <a:buFont typeface="+mj-lt"/>
              <a:buAutoNum type="arabicPeriod"/>
            </a:pPr>
            <a:r>
              <a:rPr lang="en-US" dirty="0">
                <a:latin typeface="+mj-lt"/>
              </a:rPr>
              <a:t>It asserts a sweeping statement about life.</a:t>
            </a:r>
            <a:endParaRPr lang="en-PH" dirty="0">
              <a:latin typeface="+mj-lt"/>
            </a:endParaRPr>
          </a:p>
          <a:p>
            <a:pPr marL="457200" lvl="0" indent="-457200">
              <a:buFont typeface="+mj-lt"/>
              <a:buAutoNum type="arabicPeriod"/>
            </a:pPr>
            <a:r>
              <a:rPr lang="en-US" dirty="0">
                <a:latin typeface="+mj-lt"/>
              </a:rPr>
              <a:t>It avoids statements that condense the theme to some familiar adage, aphorism, dictum, maxim, saying, or value.</a:t>
            </a:r>
            <a:endParaRPr lang="en-PH" dirty="0">
              <a:latin typeface="+mj-lt"/>
            </a:endParaRPr>
          </a:p>
          <a:p>
            <a:pPr marL="457200" indent="-457200">
              <a:buFont typeface="+mj-lt"/>
              <a:buAutoNum type="arabicPeriod"/>
            </a:pPr>
            <a:endParaRPr lang="en-US"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LIFE </a:t>
            </a:r>
            <a:r>
              <a:rPr lang="en-PH" altLang="en-US" sz="1400" dirty="0">
                <a:latin typeface="+mj-lt"/>
              </a:rPr>
              <a:t>Department</a:t>
            </a:r>
          </a:p>
        </p:txBody>
      </p:sp>
    </p:spTree>
    <p:extLst>
      <p:ext uri="{BB962C8B-B14F-4D97-AF65-F5344CB8AC3E}">
        <p14:creationId xmlns:p14="http://schemas.microsoft.com/office/powerpoint/2010/main" val="2294127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smtClean="0">
                <a:solidFill>
                  <a:srgbClr val="0070C0"/>
                </a:solidFill>
              </a:rPr>
              <a:t>What is FICTION? </a:t>
            </a:r>
            <a:endParaRPr lang="en-US" b="1" dirty="0">
              <a:solidFill>
                <a:srgbClr val="0070C0"/>
              </a:solidFill>
            </a:endParaRPr>
          </a:p>
        </p:txBody>
      </p:sp>
      <p:sp>
        <p:nvSpPr>
          <p:cNvPr id="14" name="Content Placeholder 13"/>
          <p:cNvSpPr>
            <a:spLocks noGrp="1"/>
          </p:cNvSpPr>
          <p:nvPr>
            <p:ph idx="1"/>
          </p:nvPr>
        </p:nvSpPr>
        <p:spPr>
          <a:xfrm>
            <a:off x="1522414" y="1905000"/>
            <a:ext cx="10058398" cy="4267200"/>
          </a:xfrm>
        </p:spPr>
        <p:txBody>
          <a:bodyPr>
            <a:normAutofit/>
          </a:bodyPr>
          <a:lstStyle/>
          <a:p>
            <a:pPr algn="just"/>
            <a:r>
              <a:rPr lang="en-US" sz="2800" dirty="0">
                <a:latin typeface="+mj-lt"/>
              </a:rPr>
              <a:t>Fiction is a manipulated story which is not presented as objectively as possible. It is therefore, unrealistic, thus readers are transported to a make –believe world. It resembles the world for readers are assumed to see real – life characters that play roles in situations and places almost similar to circumstances and environment (</a:t>
            </a:r>
            <a:r>
              <a:rPr lang="en-US" sz="2800" dirty="0" err="1">
                <a:latin typeface="+mj-lt"/>
              </a:rPr>
              <a:t>Sialongo</a:t>
            </a:r>
            <a:r>
              <a:rPr lang="en-US" sz="2800" dirty="0">
                <a:latin typeface="+mj-lt"/>
              </a:rPr>
              <a:t> et al, 2007).</a:t>
            </a:r>
            <a:endParaRPr lang="en-PH" sz="2800" dirty="0">
              <a:latin typeface="+mj-lt"/>
            </a:endParaRPr>
          </a:p>
          <a:p>
            <a:pPr marL="0" indent="0" algn="just">
              <a:buNone/>
            </a:pPr>
            <a:endParaRPr lang="en-US" sz="2800"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LIFE </a:t>
            </a:r>
            <a:r>
              <a:rPr lang="en-PH" altLang="en-US" sz="1400" dirty="0">
                <a:latin typeface="+mj-lt"/>
              </a:rPr>
              <a:t>Department</a:t>
            </a:r>
          </a:p>
        </p:txBody>
      </p:sp>
    </p:spTree>
    <p:extLst>
      <p:ext uri="{BB962C8B-B14F-4D97-AF65-F5344CB8AC3E}">
        <p14:creationId xmlns:p14="http://schemas.microsoft.com/office/powerpoint/2010/main" val="1007849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000" b="1" dirty="0" smtClean="0"/>
              <a:t>Types of Fiction</a:t>
            </a:r>
            <a:endParaRPr lang="en-US" sz="8000" b="1" dirty="0"/>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LIFE </a:t>
            </a:r>
            <a:r>
              <a:rPr lang="en-PH" altLang="en-US" sz="1400" dirty="0">
                <a:latin typeface="+mj-lt"/>
              </a:rPr>
              <a:t>Department</a:t>
            </a:r>
          </a:p>
        </p:txBody>
      </p:sp>
    </p:spTree>
    <p:extLst>
      <p:ext uri="{BB962C8B-B14F-4D97-AF65-F5344CB8AC3E}">
        <p14:creationId xmlns:p14="http://schemas.microsoft.com/office/powerpoint/2010/main" val="2406582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smtClean="0">
                <a:solidFill>
                  <a:srgbClr val="0070C0"/>
                </a:solidFill>
              </a:rPr>
              <a:t>Types of Fiction</a:t>
            </a:r>
            <a:endParaRPr lang="en-US" b="1" dirty="0">
              <a:solidFill>
                <a:srgbClr val="0070C0"/>
              </a:solidFill>
            </a:endParaRPr>
          </a:p>
        </p:txBody>
      </p:sp>
      <p:sp>
        <p:nvSpPr>
          <p:cNvPr id="14" name="Content Placeholder 13"/>
          <p:cNvSpPr>
            <a:spLocks noGrp="1"/>
          </p:cNvSpPr>
          <p:nvPr>
            <p:ph idx="1"/>
          </p:nvPr>
        </p:nvSpPr>
        <p:spPr>
          <a:xfrm>
            <a:off x="1522414" y="1905000"/>
            <a:ext cx="9584026" cy="4267200"/>
          </a:xfrm>
        </p:spPr>
        <p:txBody>
          <a:bodyPr>
            <a:normAutofit fontScale="92500"/>
          </a:bodyPr>
          <a:lstStyle/>
          <a:p>
            <a:pPr marL="457200" lvl="0" indent="-457200" algn="just">
              <a:buFont typeface="+mj-lt"/>
              <a:buAutoNum type="arabicPeriod"/>
            </a:pPr>
            <a:r>
              <a:rPr lang="en-US" b="1" dirty="0">
                <a:solidFill>
                  <a:srgbClr val="0070C0"/>
                </a:solidFill>
                <a:latin typeface="+mj-lt"/>
              </a:rPr>
              <a:t>Prose allegory </a:t>
            </a:r>
            <a:r>
              <a:rPr lang="en-US" dirty="0">
                <a:latin typeface="+mj-lt"/>
              </a:rPr>
              <a:t>– a prose form in which the characters, ideas, and actions stand for something else or for a system of ideas with meanings implied. Concrete characters are personification of abstract ideas. Examples of this are fables, myths, and legends.</a:t>
            </a:r>
            <a:endParaRPr lang="en-PH" dirty="0">
              <a:latin typeface="+mj-lt"/>
            </a:endParaRPr>
          </a:p>
          <a:p>
            <a:pPr marL="457200" lvl="0" indent="-457200" algn="just">
              <a:buFont typeface="+mj-lt"/>
              <a:buAutoNum type="arabicPeriod"/>
            </a:pPr>
            <a:r>
              <a:rPr lang="en-US" b="1" dirty="0">
                <a:solidFill>
                  <a:srgbClr val="0070C0"/>
                </a:solidFill>
                <a:latin typeface="+mj-lt"/>
              </a:rPr>
              <a:t>Prose romances </a:t>
            </a:r>
            <a:r>
              <a:rPr lang="en-US" dirty="0">
                <a:latin typeface="+mj-lt"/>
              </a:rPr>
              <a:t>– are types of stories in which some supernatural or magical events, fantastic, and unrealistic, occur. These include fairy tales, folk tales.</a:t>
            </a:r>
            <a:endParaRPr lang="en-PH" dirty="0">
              <a:latin typeface="+mj-lt"/>
            </a:endParaRPr>
          </a:p>
          <a:p>
            <a:pPr marL="457200" lvl="0" indent="-457200" algn="just">
              <a:buFont typeface="+mj-lt"/>
              <a:buAutoNum type="arabicPeriod"/>
            </a:pPr>
            <a:r>
              <a:rPr lang="en-US" b="1" dirty="0">
                <a:solidFill>
                  <a:srgbClr val="0070C0"/>
                </a:solidFill>
                <a:latin typeface="+mj-lt"/>
              </a:rPr>
              <a:t>Prose satires </a:t>
            </a:r>
            <a:r>
              <a:rPr lang="en-US" dirty="0">
                <a:latin typeface="+mj-lt"/>
              </a:rPr>
              <a:t>– are stories in which human vices and follies are held up to ridicule. This include fabliau</a:t>
            </a:r>
            <a:r>
              <a:rPr lang="en-US" dirty="0" smtClean="0">
                <a:latin typeface="+mj-lt"/>
              </a:rPr>
              <a:t>.</a:t>
            </a:r>
            <a:endParaRPr lang="en-PH"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LIFE </a:t>
            </a:r>
            <a:r>
              <a:rPr lang="en-PH" altLang="en-US" sz="1400" dirty="0">
                <a:latin typeface="+mj-lt"/>
              </a:rPr>
              <a:t>Department</a:t>
            </a:r>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smtClean="0">
                <a:solidFill>
                  <a:srgbClr val="0070C0"/>
                </a:solidFill>
              </a:rPr>
              <a:t>Types of Fiction</a:t>
            </a:r>
            <a:endParaRPr lang="en-US" b="1" dirty="0">
              <a:solidFill>
                <a:srgbClr val="0070C0"/>
              </a:solidFill>
            </a:endParaRPr>
          </a:p>
        </p:txBody>
      </p:sp>
      <p:sp>
        <p:nvSpPr>
          <p:cNvPr id="14" name="Content Placeholder 13"/>
          <p:cNvSpPr>
            <a:spLocks noGrp="1"/>
          </p:cNvSpPr>
          <p:nvPr>
            <p:ph idx="1"/>
          </p:nvPr>
        </p:nvSpPr>
        <p:spPr>
          <a:xfrm>
            <a:off x="1522414" y="1905000"/>
            <a:ext cx="9584026" cy="4267200"/>
          </a:xfrm>
        </p:spPr>
        <p:txBody>
          <a:bodyPr>
            <a:normAutofit fontScale="92500" lnSpcReduction="10000"/>
          </a:bodyPr>
          <a:lstStyle/>
          <a:p>
            <a:pPr marL="457200" lvl="0" indent="-457200" algn="just">
              <a:buFont typeface="+mj-lt"/>
              <a:buAutoNum type="arabicPeriod" startAt="4"/>
            </a:pPr>
            <a:r>
              <a:rPr lang="en-US" b="1" dirty="0">
                <a:solidFill>
                  <a:srgbClr val="0070C0"/>
                </a:solidFill>
                <a:latin typeface="+mj-lt"/>
              </a:rPr>
              <a:t>Novels</a:t>
            </a:r>
            <a:r>
              <a:rPr lang="en-US" dirty="0">
                <a:latin typeface="+mj-lt"/>
              </a:rPr>
              <a:t> – are prose narratives on a large scale and can be divided into three types, fantasy, love, and adventure novels. They are further broken down into such varieties </a:t>
            </a:r>
            <a:r>
              <a:rPr lang="en-US" dirty="0" smtClean="0">
                <a:latin typeface="+mj-lt"/>
              </a:rPr>
              <a:t>as: </a:t>
            </a:r>
            <a:endParaRPr lang="en-PH" dirty="0">
              <a:latin typeface="+mj-lt"/>
            </a:endParaRPr>
          </a:p>
          <a:p>
            <a:pPr marL="0" indent="0" algn="ctr">
              <a:buNone/>
            </a:pPr>
            <a:r>
              <a:rPr lang="en-US" dirty="0" smtClean="0">
                <a:latin typeface="+mj-lt"/>
              </a:rPr>
              <a:t>epistolary</a:t>
            </a:r>
            <a:r>
              <a:rPr lang="en-US" dirty="0">
                <a:latin typeface="+mj-lt"/>
              </a:rPr>
              <a:t>		detective 		</a:t>
            </a:r>
            <a:r>
              <a:rPr lang="en-US" dirty="0" smtClean="0">
                <a:latin typeface="+mj-lt"/>
              </a:rPr>
              <a:t>  religious</a:t>
            </a:r>
            <a:endParaRPr lang="en-PH" dirty="0">
              <a:latin typeface="+mj-lt"/>
            </a:endParaRPr>
          </a:p>
          <a:p>
            <a:pPr marL="0" indent="0" algn="ctr">
              <a:buNone/>
            </a:pPr>
            <a:r>
              <a:rPr lang="en-US" dirty="0">
                <a:latin typeface="+mj-lt"/>
              </a:rPr>
              <a:t>picaresque		science – fiction	</a:t>
            </a:r>
            <a:r>
              <a:rPr lang="en-US" dirty="0" smtClean="0">
                <a:latin typeface="+mj-lt"/>
              </a:rPr>
              <a:t>  sociological</a:t>
            </a:r>
            <a:endParaRPr lang="en-PH" dirty="0">
              <a:latin typeface="+mj-lt"/>
            </a:endParaRPr>
          </a:p>
          <a:p>
            <a:pPr marL="0" indent="0" algn="ctr">
              <a:buNone/>
            </a:pPr>
            <a:r>
              <a:rPr lang="en-US" dirty="0">
                <a:latin typeface="+mj-lt"/>
              </a:rPr>
              <a:t>gothic, 		</a:t>
            </a:r>
            <a:r>
              <a:rPr lang="en-US" dirty="0" smtClean="0">
                <a:latin typeface="+mj-lt"/>
              </a:rPr>
              <a:t>naturalistic</a:t>
            </a:r>
            <a:r>
              <a:rPr lang="en-US" dirty="0">
                <a:latin typeface="+mj-lt"/>
              </a:rPr>
              <a:t>	</a:t>
            </a:r>
            <a:r>
              <a:rPr lang="en-US" dirty="0" smtClean="0">
                <a:latin typeface="+mj-lt"/>
              </a:rPr>
              <a:t>  romantic</a:t>
            </a:r>
            <a:endParaRPr lang="en-PH" dirty="0">
              <a:latin typeface="+mj-lt"/>
            </a:endParaRPr>
          </a:p>
          <a:p>
            <a:pPr marL="0" indent="0" algn="ctr">
              <a:buNone/>
            </a:pPr>
            <a:r>
              <a:rPr lang="en-US" dirty="0">
                <a:latin typeface="+mj-lt"/>
              </a:rPr>
              <a:t>Utopian		psychological	</a:t>
            </a:r>
            <a:r>
              <a:rPr lang="en-US" dirty="0" smtClean="0">
                <a:latin typeface="+mj-lt"/>
              </a:rPr>
              <a:t>  sentimental</a:t>
            </a:r>
            <a:endParaRPr lang="en-PH" dirty="0">
              <a:latin typeface="+mj-lt"/>
            </a:endParaRPr>
          </a:p>
          <a:p>
            <a:pPr marL="0" indent="0" algn="ctr">
              <a:buNone/>
            </a:pPr>
            <a:r>
              <a:rPr lang="en-US" dirty="0">
                <a:latin typeface="+mj-lt"/>
              </a:rPr>
              <a:t>Western		stream-of-		</a:t>
            </a:r>
            <a:r>
              <a:rPr lang="en-US" dirty="0" smtClean="0">
                <a:latin typeface="+mj-lt"/>
              </a:rPr>
              <a:t>  realistic</a:t>
            </a:r>
            <a:endParaRPr lang="en-PH" dirty="0">
              <a:latin typeface="+mj-lt"/>
            </a:endParaRPr>
          </a:p>
          <a:p>
            <a:pPr marL="0" indent="0" algn="ctr">
              <a:buNone/>
            </a:pPr>
            <a:r>
              <a:rPr lang="en-US" dirty="0" err="1" smtClean="0">
                <a:latin typeface="+mj-lt"/>
              </a:rPr>
              <a:t>distopian</a:t>
            </a:r>
            <a:r>
              <a:rPr lang="en-US" dirty="0">
                <a:latin typeface="+mj-lt"/>
              </a:rPr>
              <a:t>		Consciousness	</a:t>
            </a:r>
            <a:r>
              <a:rPr lang="en-US" dirty="0" smtClean="0">
                <a:latin typeface="+mj-lt"/>
              </a:rPr>
              <a:t>  surrealistic</a:t>
            </a:r>
            <a:endParaRPr lang="en-PH" dirty="0">
              <a:latin typeface="+mj-lt"/>
            </a:endParaRPr>
          </a:p>
          <a:p>
            <a:pPr marL="0" lvl="0" indent="0" algn="just">
              <a:buNone/>
            </a:pPr>
            <a:endParaRPr lang="en-PH"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LIFE </a:t>
            </a:r>
            <a:r>
              <a:rPr lang="en-PH" altLang="en-US" sz="1400" dirty="0">
                <a:latin typeface="+mj-lt"/>
              </a:rPr>
              <a:t>Department</a:t>
            </a:r>
          </a:p>
        </p:txBody>
      </p:sp>
    </p:spTree>
    <p:extLst>
      <p:ext uri="{BB962C8B-B14F-4D97-AF65-F5344CB8AC3E}">
        <p14:creationId xmlns:p14="http://schemas.microsoft.com/office/powerpoint/2010/main" val="202288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smtClean="0">
                <a:solidFill>
                  <a:srgbClr val="0070C0"/>
                </a:solidFill>
              </a:rPr>
              <a:t>Types of Fiction</a:t>
            </a:r>
            <a:endParaRPr lang="en-US" b="1" dirty="0">
              <a:solidFill>
                <a:srgbClr val="0070C0"/>
              </a:solidFill>
            </a:endParaRPr>
          </a:p>
        </p:txBody>
      </p:sp>
      <p:sp>
        <p:nvSpPr>
          <p:cNvPr id="14" name="Content Placeholder 13"/>
          <p:cNvSpPr>
            <a:spLocks noGrp="1"/>
          </p:cNvSpPr>
          <p:nvPr>
            <p:ph idx="1"/>
          </p:nvPr>
        </p:nvSpPr>
        <p:spPr>
          <a:xfrm>
            <a:off x="1522414" y="1905000"/>
            <a:ext cx="9584026" cy="4267200"/>
          </a:xfrm>
        </p:spPr>
        <p:txBody>
          <a:bodyPr>
            <a:normAutofit/>
          </a:bodyPr>
          <a:lstStyle/>
          <a:p>
            <a:pPr marL="457200" lvl="0" indent="-457200" algn="just">
              <a:buFont typeface="+mj-lt"/>
              <a:buAutoNum type="arabicPeriod" startAt="5"/>
            </a:pPr>
            <a:r>
              <a:rPr lang="en-US" b="1" dirty="0">
                <a:solidFill>
                  <a:srgbClr val="0070C0"/>
                </a:solidFill>
                <a:latin typeface="+mj-lt"/>
              </a:rPr>
              <a:t>Short story </a:t>
            </a:r>
            <a:r>
              <a:rPr lang="en-US" dirty="0">
                <a:latin typeface="+mj-lt"/>
              </a:rPr>
              <a:t>– is a prose narrative of limited length which must have characterization, unity, cumulative interest, climax, and a resolution</a:t>
            </a:r>
            <a:endParaRPr lang="en-PH" dirty="0">
              <a:latin typeface="+mj-lt"/>
            </a:endParaRPr>
          </a:p>
          <a:p>
            <a:pPr marL="457200" lvl="0" indent="-457200" algn="just">
              <a:buFont typeface="+mj-lt"/>
              <a:buAutoNum type="arabicPeriod" startAt="5"/>
            </a:pPr>
            <a:r>
              <a:rPr lang="en-US" b="1" dirty="0" err="1">
                <a:solidFill>
                  <a:srgbClr val="0070C0"/>
                </a:solidFill>
                <a:latin typeface="+mj-lt"/>
              </a:rPr>
              <a:t>Novelletes</a:t>
            </a:r>
            <a:r>
              <a:rPr lang="en-US" dirty="0">
                <a:latin typeface="+mj-lt"/>
              </a:rPr>
              <a:t> – are prose narratives that are intermediate between the short story and the novels. It is about 50 to 150 pages long, but no exact limits can be given as to length. It is more elaborate than a short story but can be read in a single sitting and can produce a single, concentrated effect.</a:t>
            </a:r>
            <a:endParaRPr lang="en-PH" dirty="0">
              <a:latin typeface="+mj-lt"/>
            </a:endParaRPr>
          </a:p>
          <a:p>
            <a:pPr marL="0" lvl="0" indent="0" algn="just">
              <a:buNone/>
            </a:pPr>
            <a:endParaRPr lang="en-PH"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LIFE </a:t>
            </a:r>
            <a:r>
              <a:rPr lang="en-PH" altLang="en-US" sz="1400" dirty="0">
                <a:latin typeface="+mj-lt"/>
              </a:rPr>
              <a:t>Department</a:t>
            </a:r>
          </a:p>
        </p:txBody>
      </p:sp>
    </p:spTree>
    <p:extLst>
      <p:ext uri="{BB962C8B-B14F-4D97-AF65-F5344CB8AC3E}">
        <p14:creationId xmlns:p14="http://schemas.microsoft.com/office/powerpoint/2010/main" val="2064959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PH" b="1" dirty="0" smtClean="0"/>
              <a:t>Elements of Fiction</a:t>
            </a:r>
            <a:endParaRPr lang="en-PH" b="1" dirty="0"/>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LIFE </a:t>
            </a:r>
            <a:r>
              <a:rPr lang="en-PH" altLang="en-US" sz="1400" dirty="0">
                <a:latin typeface="+mj-lt"/>
              </a:rPr>
              <a:t>Department</a:t>
            </a:r>
          </a:p>
        </p:txBody>
      </p:sp>
    </p:spTree>
    <p:extLst>
      <p:ext uri="{BB962C8B-B14F-4D97-AF65-F5344CB8AC3E}">
        <p14:creationId xmlns:p14="http://schemas.microsoft.com/office/powerpoint/2010/main" val="3095679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smtClean="0">
                <a:solidFill>
                  <a:srgbClr val="0070C0"/>
                </a:solidFill>
              </a:rPr>
              <a:t>Elements of Fiction</a:t>
            </a:r>
            <a:endParaRPr lang="en-US" b="1" dirty="0">
              <a:solidFill>
                <a:srgbClr val="0070C0"/>
              </a:solidFill>
            </a:endParaRPr>
          </a:p>
        </p:txBody>
      </p:sp>
      <p:sp>
        <p:nvSpPr>
          <p:cNvPr id="14" name="Content Placeholder 13"/>
          <p:cNvSpPr>
            <a:spLocks noGrp="1"/>
          </p:cNvSpPr>
          <p:nvPr>
            <p:ph idx="1"/>
          </p:nvPr>
        </p:nvSpPr>
        <p:spPr>
          <a:xfrm>
            <a:off x="912812" y="1705482"/>
            <a:ext cx="10744200" cy="3399918"/>
          </a:xfrm>
        </p:spPr>
        <p:txBody>
          <a:bodyPr>
            <a:normAutofit/>
          </a:bodyPr>
          <a:lstStyle/>
          <a:p>
            <a:pPr marL="0" indent="0">
              <a:buNone/>
            </a:pPr>
            <a:r>
              <a:rPr lang="en-US" b="1" dirty="0" smtClean="0">
                <a:solidFill>
                  <a:srgbClr val="0070C0"/>
                </a:solidFill>
                <a:latin typeface="+mj-lt"/>
              </a:rPr>
              <a:t>1. SETTING </a:t>
            </a:r>
            <a:endParaRPr lang="en-PH" b="1" dirty="0">
              <a:solidFill>
                <a:srgbClr val="0070C0"/>
              </a:solidFill>
              <a:latin typeface="+mj-lt"/>
            </a:endParaRPr>
          </a:p>
          <a:p>
            <a:pPr marL="0" indent="0" algn="just">
              <a:buNone/>
            </a:pPr>
            <a:r>
              <a:rPr lang="en-US" sz="2800" dirty="0">
                <a:latin typeface="+mj-lt"/>
              </a:rPr>
              <a:t>The setting includes the time and location in which a story takes place. There are several aspects of a story's setting to consider when examining how setting contributes to a story (some, or all, may be present in a story): </a:t>
            </a:r>
            <a:br>
              <a:rPr lang="en-US" sz="2800" dirty="0">
                <a:latin typeface="+mj-lt"/>
              </a:rPr>
            </a:br>
            <a:r>
              <a:rPr lang="en-US" sz="2800" dirty="0">
                <a:latin typeface="+mj-lt"/>
              </a:rPr>
              <a:t> </a:t>
            </a:r>
            <a:endParaRPr lang="en-PH" sz="2800"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LIFE </a:t>
            </a:r>
            <a:r>
              <a:rPr lang="en-PH" altLang="en-US" sz="1400" dirty="0">
                <a:latin typeface="+mj-lt"/>
              </a:rPr>
              <a:t>Department</a:t>
            </a:r>
          </a:p>
        </p:txBody>
      </p:sp>
    </p:spTree>
    <p:extLst>
      <p:ext uri="{BB962C8B-B14F-4D97-AF65-F5344CB8AC3E}">
        <p14:creationId xmlns:p14="http://schemas.microsoft.com/office/powerpoint/2010/main" val="1527145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F09A44C-857D-42FD-9219-94A36248C2C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Chalkboard education presentation (widescreen)</Template>
  <TotalTime>0</TotalTime>
  <Words>1630</Words>
  <Application>Microsoft Office PowerPoint</Application>
  <PresentationFormat>Custom</PresentationFormat>
  <Paragraphs>140</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Consolas</vt:lpstr>
      <vt:lpstr>Corbel</vt:lpstr>
      <vt:lpstr>Wingdings</vt:lpstr>
      <vt:lpstr>Chalkboard 16x9</vt:lpstr>
      <vt:lpstr>Fiction</vt:lpstr>
      <vt:lpstr>What is FICTION? </vt:lpstr>
      <vt:lpstr>What is FICTION? </vt:lpstr>
      <vt:lpstr>Types of Fiction</vt:lpstr>
      <vt:lpstr>Types of Fiction</vt:lpstr>
      <vt:lpstr>Types of Fiction</vt:lpstr>
      <vt:lpstr>Types of Fiction</vt:lpstr>
      <vt:lpstr>Elements of Fiction</vt:lpstr>
      <vt:lpstr>Elements of Fiction</vt:lpstr>
      <vt:lpstr>Elements of Fiction</vt:lpstr>
      <vt:lpstr>Elements of Fiction</vt:lpstr>
      <vt:lpstr>Elements of Fiction</vt:lpstr>
      <vt:lpstr>PowerPoint Presentation</vt:lpstr>
      <vt:lpstr>The Kinds of Plot</vt:lpstr>
      <vt:lpstr>Plot Techniques</vt:lpstr>
      <vt:lpstr>Elements of Fiction</vt:lpstr>
      <vt:lpstr>PowerPoint Presentation</vt:lpstr>
      <vt:lpstr>Kinds of Conflict: </vt:lpstr>
      <vt:lpstr>Elements of Fiction</vt:lpstr>
      <vt:lpstr>PowerPoint Presentation</vt:lpstr>
      <vt:lpstr>PowerPoint Presentation</vt:lpstr>
      <vt:lpstr>Kinds of Character</vt:lpstr>
      <vt:lpstr>Kinds of Character</vt:lpstr>
      <vt:lpstr>Elements of Fiction</vt:lpstr>
      <vt:lpstr>PowerPoint Presentation</vt:lpstr>
      <vt:lpstr>Elements of Fiction</vt:lpstr>
      <vt:lpstr>PowerPoint Presentation</vt:lpstr>
      <vt:lpstr>  Principles in Stating the Theme of the Story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2015-11-11T06:46:12Z</dcterms:created>
  <dcterms:modified xsi:type="dcterms:W3CDTF">2017-02-21T17:13:59Z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TC028048469991</vt:lpwstr>
  </property>
</Properties>
</file>