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60" r:id="rId4"/>
    <p:sldId id="261" r:id="rId5"/>
    <p:sldId id="262" r:id="rId6"/>
    <p:sldId id="263" r:id="rId7"/>
    <p:sldId id="264" r:id="rId8"/>
    <p:sldId id="270" r:id="rId9"/>
    <p:sldId id="269" r:id="rId10"/>
    <p:sldId id="268" r:id="rId11"/>
    <p:sldId id="267" r:id="rId12"/>
    <p:sldId id="265" r:id="rId13"/>
    <p:sldId id="266" r:id="rId14"/>
    <p:sldId id="259"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53" autoAdjust="0"/>
    <p:restoredTop sz="94660"/>
  </p:normalViewPr>
  <p:slideViewPr>
    <p:cSldViewPr snapToGrid="0">
      <p:cViewPr varScale="1">
        <p:scale>
          <a:sx n="74" d="100"/>
          <a:sy n="74" d="100"/>
        </p:scale>
        <p:origin x="2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B4CD6E-8B54-42B1-9A8D-5CCB6BBEFA89}" type="datetimeFigureOut">
              <a:rPr lang="en-PH" smtClean="0"/>
              <a:t>31/01/2017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350359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31/01/2017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1204798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31/01/2017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33567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31/01/2017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2374356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31/01/2017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44596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31/01/2017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3318587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B4CD6E-8B54-42B1-9A8D-5CCB6BBEFA89}" type="datetimeFigureOut">
              <a:rPr lang="en-PH" smtClean="0"/>
              <a:t>31/01/2017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2676333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B4CD6E-8B54-42B1-9A8D-5CCB6BBEFA89}" type="datetimeFigureOut">
              <a:rPr lang="en-PH" smtClean="0"/>
              <a:t>31/01/2017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347416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B4CD6E-8B54-42B1-9A8D-5CCB6BBEFA89}" type="datetimeFigureOut">
              <a:rPr lang="en-PH" smtClean="0"/>
              <a:t>31/01/2017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1752345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B4CD6E-8B54-42B1-9A8D-5CCB6BBEFA89}" type="datetimeFigureOut">
              <a:rPr lang="en-PH" smtClean="0"/>
              <a:t>31/01/2017</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1698233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B4CD6E-8B54-42B1-9A8D-5CCB6BBEFA89}" type="datetimeFigureOut">
              <a:rPr lang="en-PH" smtClean="0"/>
              <a:t>31/01/2017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621659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B4CD6E-8B54-42B1-9A8D-5CCB6BBEFA89}" type="datetimeFigureOut">
              <a:rPr lang="en-PH" smtClean="0"/>
              <a:t>31/01/2017</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75701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B4CD6E-8B54-42B1-9A8D-5CCB6BBEFA89}" type="datetimeFigureOut">
              <a:rPr lang="en-PH" smtClean="0"/>
              <a:t>31/01/2017</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1580468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B4CD6E-8B54-42B1-9A8D-5CCB6BBEFA89}" type="datetimeFigureOut">
              <a:rPr lang="en-PH" smtClean="0"/>
              <a:t>31/01/2017</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895632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B4CD6E-8B54-42B1-9A8D-5CCB6BBEFA89}" type="datetimeFigureOut">
              <a:rPr lang="en-PH" smtClean="0"/>
              <a:t>31/01/2017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2671046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B4CD6E-8B54-42B1-9A8D-5CCB6BBEFA89}" type="datetimeFigureOut">
              <a:rPr lang="en-PH" smtClean="0"/>
              <a:t>31/01/2017</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2C8A76DA-645B-4222-8DA4-5A55C5FE6D4D}" type="slidenum">
              <a:rPr lang="en-PH" smtClean="0"/>
              <a:t>‹#›</a:t>
            </a:fld>
            <a:endParaRPr lang="en-PH"/>
          </a:p>
        </p:txBody>
      </p:sp>
    </p:spTree>
    <p:extLst>
      <p:ext uri="{BB962C8B-B14F-4D97-AF65-F5344CB8AC3E}">
        <p14:creationId xmlns:p14="http://schemas.microsoft.com/office/powerpoint/2010/main" val="3758157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EB4CD6E-8B54-42B1-9A8D-5CCB6BBEFA89}" type="datetimeFigureOut">
              <a:rPr lang="en-PH" smtClean="0"/>
              <a:t>31/01/2017</a:t>
            </a:fld>
            <a:endParaRPr lang="en-PH"/>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PH"/>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C8A76DA-645B-4222-8DA4-5A55C5FE6D4D}" type="slidenum">
              <a:rPr lang="en-PH" smtClean="0"/>
              <a:t>‹#›</a:t>
            </a:fld>
            <a:endParaRPr lang="en-PH"/>
          </a:p>
        </p:txBody>
      </p:sp>
    </p:spTree>
    <p:extLst>
      <p:ext uri="{BB962C8B-B14F-4D97-AF65-F5344CB8AC3E}">
        <p14:creationId xmlns:p14="http://schemas.microsoft.com/office/powerpoint/2010/main" val="705103242"/>
      </p:ext>
    </p:extLst>
  </p:cSld>
  <p:clrMap bg1="dk1" tx1="lt1" bg2="dk2"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upload.wikimedia.org/wikipedia/commons/5/55/DLSL_Official_Seal.png"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97746" y="1855125"/>
            <a:ext cx="8359551" cy="2852737"/>
          </a:xfrm>
        </p:spPr>
        <p:txBody>
          <a:bodyPr>
            <a:noAutofit/>
          </a:bodyPr>
          <a:lstStyle/>
          <a:p>
            <a:pPr algn="ctr"/>
            <a:r>
              <a:rPr lang="en-US" altLang="en-US" sz="6000" b="1" dirty="0">
                <a:latin typeface="Century Gothic" panose="020B0502020202020204" pitchFamily="34" charset="0"/>
              </a:rPr>
              <a:t/>
            </a:r>
            <a:br>
              <a:rPr lang="en-US" altLang="en-US" sz="6000" b="1" dirty="0">
                <a:latin typeface="Century Gothic" panose="020B0502020202020204" pitchFamily="34" charset="0"/>
              </a:rPr>
            </a:br>
            <a:r>
              <a:rPr lang="en-US" altLang="en-US" sz="6000" b="1" dirty="0">
                <a:latin typeface="Century Gothic" panose="020B0502020202020204" pitchFamily="34" charset="0"/>
              </a:rPr>
              <a:t>Literature: </a:t>
            </a:r>
            <a:r>
              <a:rPr lang="en-US" altLang="en-US" sz="6000" dirty="0">
                <a:latin typeface="Century Gothic" panose="020B0502020202020204" pitchFamily="34" charset="0"/>
              </a:rPr>
              <a:t>Meaning, Aims, Importance and </a:t>
            </a:r>
            <a:r>
              <a:rPr lang="en-US" altLang="en-US" sz="6000" dirty="0" smtClean="0">
                <a:latin typeface="Century Gothic" panose="020B0502020202020204" pitchFamily="34" charset="0"/>
              </a:rPr>
              <a:t>Qualities</a:t>
            </a:r>
            <a:endParaRPr lang="en-PH" sz="6000" dirty="0"/>
          </a:p>
        </p:txBody>
      </p:sp>
      <p:sp>
        <p:nvSpPr>
          <p:cNvPr id="5" name="Text Placeholder 4"/>
          <p:cNvSpPr>
            <a:spLocks noGrp="1"/>
          </p:cNvSpPr>
          <p:nvPr>
            <p:ph type="body" idx="1"/>
          </p:nvPr>
        </p:nvSpPr>
        <p:spPr>
          <a:xfrm>
            <a:off x="3000777" y="4752304"/>
            <a:ext cx="8359552" cy="809312"/>
          </a:xfrm>
        </p:spPr>
        <p:txBody>
          <a:bodyPr/>
          <a:lstStyle/>
          <a:p>
            <a:pPr algn="ctr"/>
            <a:r>
              <a:rPr lang="en-US" altLang="en-US" b="1" dirty="0">
                <a:latin typeface="Century Gothic" panose="020B0502020202020204" pitchFamily="34" charset="0"/>
              </a:rPr>
              <a:t>Module 1</a:t>
            </a:r>
            <a:endParaRPr lang="en-PH" dirty="0"/>
          </a:p>
        </p:txBody>
      </p:sp>
      <p:pic>
        <p:nvPicPr>
          <p:cNvPr id="6" name="Picture 4" descr="File:DLSL Official Seal.pn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669" y="890397"/>
            <a:ext cx="26304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2390" y="3794059"/>
            <a:ext cx="1960562" cy="196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3950812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Qualities of Literature</a:t>
            </a:r>
            <a:endParaRPr lang="en-PH" dirty="0"/>
          </a:p>
        </p:txBody>
      </p:sp>
      <p:sp>
        <p:nvSpPr>
          <p:cNvPr id="5" name="Content Placeholder 4"/>
          <p:cNvSpPr>
            <a:spLocks noGrp="1"/>
          </p:cNvSpPr>
          <p:nvPr>
            <p:ph idx="1"/>
          </p:nvPr>
        </p:nvSpPr>
        <p:spPr>
          <a:xfrm>
            <a:off x="677333" y="2160589"/>
            <a:ext cx="9046215" cy="3880773"/>
          </a:xfrm>
        </p:spPr>
        <p:txBody>
          <a:bodyPr>
            <a:normAutofit/>
          </a:bodyPr>
          <a:lstStyle/>
          <a:p>
            <a:pPr algn="just">
              <a:buFontTx/>
              <a:buNone/>
            </a:pPr>
            <a:r>
              <a:rPr lang="en-US" altLang="en-US" sz="2400" b="1" dirty="0">
                <a:latin typeface="Century Gothic" panose="020B0502020202020204" pitchFamily="34" charset="0"/>
              </a:rPr>
              <a:t>7. Style</a:t>
            </a:r>
            <a:r>
              <a:rPr lang="en-US" altLang="en-US" sz="2400" dirty="0">
                <a:latin typeface="Century Gothic" panose="020B0502020202020204" pitchFamily="34" charset="0"/>
              </a:rPr>
              <a:t> – This is the peculiar way in which a writer sees life, forms his ideas and expresses them. Great works marked as much by their memorable substance as by their distinctive style. Style should suit content.</a:t>
            </a:r>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390447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Divisions of Literature</a:t>
            </a:r>
            <a:endParaRPr lang="en-PH" dirty="0"/>
          </a:p>
        </p:txBody>
      </p:sp>
      <p:sp>
        <p:nvSpPr>
          <p:cNvPr id="5" name="Content Placeholder 4"/>
          <p:cNvSpPr>
            <a:spLocks noGrp="1"/>
          </p:cNvSpPr>
          <p:nvPr>
            <p:ph idx="1"/>
          </p:nvPr>
        </p:nvSpPr>
        <p:spPr>
          <a:xfrm>
            <a:off x="677333" y="2160589"/>
            <a:ext cx="9071973" cy="3880773"/>
          </a:xfrm>
        </p:spPr>
        <p:txBody>
          <a:bodyPr>
            <a:normAutofit/>
          </a:bodyPr>
          <a:lstStyle/>
          <a:p>
            <a:pPr marL="609600" indent="-609600">
              <a:buFontTx/>
              <a:buAutoNum type="arabicPeriod"/>
              <a:defRPr/>
            </a:pPr>
            <a:r>
              <a:rPr lang="en-US" altLang="en-US" sz="2400" b="1" dirty="0">
                <a:latin typeface="Century Gothic" panose="020B0502020202020204" pitchFamily="34" charset="0"/>
              </a:rPr>
              <a:t>Poetry</a:t>
            </a:r>
            <a:r>
              <a:rPr lang="en-US" altLang="en-US" sz="2400" dirty="0">
                <a:latin typeface="Century Gothic" panose="020B0502020202020204" pitchFamily="34" charset="0"/>
              </a:rPr>
              <a:t> – rhythmic imaginative language expressing the invention, thought, imagination, taste, passion and insight of the human soul.</a:t>
            </a:r>
          </a:p>
          <a:p>
            <a:pPr marL="0" indent="0">
              <a:buNone/>
              <a:defRPr/>
            </a:pPr>
            <a:endParaRPr lang="en-US" altLang="en-US" sz="2400" dirty="0">
              <a:latin typeface="Century Gothic" panose="020B0502020202020204" pitchFamily="34" charset="0"/>
            </a:endParaRPr>
          </a:p>
          <a:p>
            <a:pPr marL="609600" indent="-609600">
              <a:buNone/>
              <a:defRPr/>
            </a:pPr>
            <a:r>
              <a:rPr lang="en-US" altLang="en-US" sz="2400" dirty="0">
                <a:latin typeface="Century Gothic" panose="020B0502020202020204" pitchFamily="34" charset="0"/>
              </a:rPr>
              <a:t>	- Purpose: Enthrallment</a:t>
            </a:r>
          </a:p>
          <a:p>
            <a:pPr marL="609600" indent="-609600">
              <a:buNone/>
              <a:defRPr/>
            </a:pPr>
            <a:endParaRPr lang="en-US" altLang="en-US" sz="2400" dirty="0">
              <a:latin typeface="Century Gothic" panose="020B0502020202020204" pitchFamily="34" charset="0"/>
            </a:endParaRPr>
          </a:p>
          <a:p>
            <a:pPr marL="0" indent="0">
              <a:buNone/>
            </a:pPr>
            <a:endParaRPr lang="en-PH" sz="2400"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3296375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Divisions of Literature</a:t>
            </a:r>
            <a:endParaRPr lang="en-PH" dirty="0"/>
          </a:p>
        </p:txBody>
      </p:sp>
      <p:sp>
        <p:nvSpPr>
          <p:cNvPr id="5" name="Content Placeholder 4"/>
          <p:cNvSpPr>
            <a:spLocks noGrp="1"/>
          </p:cNvSpPr>
          <p:nvPr>
            <p:ph idx="1"/>
          </p:nvPr>
        </p:nvSpPr>
        <p:spPr>
          <a:xfrm>
            <a:off x="677333" y="2160589"/>
            <a:ext cx="9429677" cy="3880773"/>
          </a:xfrm>
        </p:spPr>
        <p:txBody>
          <a:bodyPr>
            <a:normAutofit/>
          </a:bodyPr>
          <a:lstStyle/>
          <a:p>
            <a:pPr marL="0" indent="0" algn="ctr">
              <a:buNone/>
              <a:defRPr/>
            </a:pPr>
            <a:endParaRPr lang="en-US" altLang="en-US" sz="2400" dirty="0">
              <a:latin typeface="Century Gothic" panose="020B0502020202020204" pitchFamily="34" charset="0"/>
            </a:endParaRPr>
          </a:p>
          <a:p>
            <a:pPr marL="0" indent="0" algn="ctr">
              <a:buNone/>
              <a:defRPr/>
            </a:pPr>
            <a:r>
              <a:rPr lang="en-US" altLang="en-US" sz="2400" dirty="0">
                <a:latin typeface="Century Gothic" panose="020B0502020202020204" pitchFamily="34" charset="0"/>
              </a:rPr>
              <a:t>“ The spontaneous overflow of powerful feelings,” taking its origin from “emotion recollected in tranquility ”. </a:t>
            </a:r>
          </a:p>
          <a:p>
            <a:pPr marL="0" indent="0" algn="ctr">
              <a:buNone/>
              <a:defRPr/>
            </a:pPr>
            <a:r>
              <a:rPr lang="en-US" altLang="en-US" sz="2400" dirty="0">
                <a:latin typeface="Century Gothic" panose="020B0502020202020204" pitchFamily="34" charset="0"/>
              </a:rPr>
              <a:t>– </a:t>
            </a:r>
            <a:r>
              <a:rPr lang="en-US" altLang="en-US" sz="2400" b="1" i="1" dirty="0">
                <a:latin typeface="Century Gothic" panose="020B0502020202020204" pitchFamily="34" charset="0"/>
              </a:rPr>
              <a:t>William Wordsworth </a:t>
            </a:r>
          </a:p>
          <a:p>
            <a:pPr>
              <a:buFontTx/>
              <a:buChar char="-"/>
              <a:defRPr/>
            </a:pPr>
            <a:endParaRPr lang="en-US" altLang="en-US" sz="2400" b="1" i="1" dirty="0">
              <a:latin typeface="Century Gothic" panose="020B0502020202020204" pitchFamily="34" charset="0"/>
            </a:endParaRPr>
          </a:p>
          <a:p>
            <a:pPr marL="0" indent="0" algn="ctr">
              <a:buNone/>
              <a:defRPr/>
            </a:pPr>
            <a:r>
              <a:rPr lang="en-US" altLang="en-US" sz="2400" b="1" i="1" dirty="0">
                <a:latin typeface="Century Gothic" panose="020B0502020202020204" pitchFamily="34" charset="0"/>
              </a:rPr>
              <a:t>“ </a:t>
            </a:r>
            <a:r>
              <a:rPr lang="en-US" altLang="en-US" sz="2400" dirty="0">
                <a:latin typeface="Century Gothic" panose="020B0502020202020204" pitchFamily="34" charset="0"/>
              </a:rPr>
              <a:t>The rhythmical creation of beauty.</a:t>
            </a:r>
            <a:r>
              <a:rPr lang="en-US" altLang="en-US" sz="2400" b="1" i="1" dirty="0">
                <a:latin typeface="Century Gothic" panose="020B0502020202020204" pitchFamily="34" charset="0"/>
              </a:rPr>
              <a:t> “</a:t>
            </a:r>
          </a:p>
          <a:p>
            <a:pPr marL="0" indent="0" algn="ctr">
              <a:buNone/>
              <a:defRPr/>
            </a:pPr>
            <a:r>
              <a:rPr lang="en-US" altLang="en-US" sz="2400" b="1" i="1" dirty="0">
                <a:latin typeface="Century Gothic" panose="020B0502020202020204" pitchFamily="34" charset="0"/>
              </a:rPr>
              <a:t> – Edgar Allan Poe</a:t>
            </a:r>
          </a:p>
          <a:p>
            <a:pPr marL="0" indent="0">
              <a:buNone/>
            </a:pPr>
            <a:endParaRPr lang="en-PH" sz="2400"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3152174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 calcmode="lin" valueType="num">
                                      <p:cBhvr additive="base">
                                        <p:cTn id="1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 calcmode="lin" valueType="num">
                                      <p:cBhvr additive="base">
                                        <p:cTn id="2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Divisions of Literature</a:t>
            </a:r>
            <a:endParaRPr lang="en-PH" dirty="0"/>
          </a:p>
        </p:txBody>
      </p:sp>
      <p:sp>
        <p:nvSpPr>
          <p:cNvPr id="5" name="Content Placeholder 4"/>
          <p:cNvSpPr>
            <a:spLocks noGrp="1"/>
          </p:cNvSpPr>
          <p:nvPr>
            <p:ph idx="1"/>
          </p:nvPr>
        </p:nvSpPr>
        <p:spPr>
          <a:xfrm>
            <a:off x="677333" y="2160589"/>
            <a:ext cx="9097731" cy="3880773"/>
          </a:xfrm>
        </p:spPr>
        <p:txBody>
          <a:bodyPr>
            <a:normAutofit/>
          </a:bodyPr>
          <a:lstStyle/>
          <a:p>
            <a:pPr algn="just">
              <a:buFontTx/>
              <a:buNone/>
            </a:pPr>
            <a:r>
              <a:rPr lang="en-US" altLang="en-US" sz="2400" b="1" dirty="0">
                <a:latin typeface="Century Gothic" panose="020B0502020202020204" pitchFamily="34" charset="0"/>
              </a:rPr>
              <a:t>2. Prose</a:t>
            </a:r>
            <a:r>
              <a:rPr lang="en-US" altLang="en-US" sz="2400" dirty="0">
                <a:latin typeface="Century Gothic" panose="020B0502020202020204" pitchFamily="34" charset="0"/>
              </a:rPr>
              <a:t> – discourse which uses sentences usually forming paragraphs to express ideas, feelings and actions.</a:t>
            </a:r>
          </a:p>
          <a:p>
            <a:pPr algn="just">
              <a:buFontTx/>
              <a:buChar char="-"/>
            </a:pPr>
            <a:r>
              <a:rPr lang="en-US" altLang="en-US" sz="2400" dirty="0">
                <a:latin typeface="Century Gothic" panose="020B0502020202020204" pitchFamily="34" charset="0"/>
              </a:rPr>
              <a:t>Concentrates on the familiar and ordinary</a:t>
            </a:r>
          </a:p>
          <a:p>
            <a:pPr algn="just">
              <a:buFontTx/>
              <a:buChar char="-"/>
            </a:pPr>
            <a:r>
              <a:rPr lang="en-US" altLang="en-US" sz="2400" dirty="0">
                <a:latin typeface="Century Gothic" panose="020B0502020202020204" pitchFamily="34" charset="0"/>
              </a:rPr>
              <a:t>Deals with: heroism, love, beauty and nobility of spirit.</a:t>
            </a:r>
          </a:p>
          <a:p>
            <a:pPr marL="0" indent="0">
              <a:buNone/>
            </a:pPr>
            <a:endParaRPr lang="en-PH" sz="2400"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3238702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Poetry vs. Prose</a:t>
            </a:r>
            <a:endParaRPr lang="en-PH" dirty="0"/>
          </a:p>
        </p:txBody>
      </p:sp>
      <p:sp>
        <p:nvSpPr>
          <p:cNvPr id="5" name="Content Placeholder 4"/>
          <p:cNvSpPr>
            <a:spLocks noGrp="1"/>
          </p:cNvSpPr>
          <p:nvPr>
            <p:ph idx="1"/>
          </p:nvPr>
        </p:nvSpPr>
        <p:spPr>
          <a:xfrm>
            <a:off x="677333" y="2160589"/>
            <a:ext cx="9429677" cy="3880773"/>
          </a:xfrm>
        </p:spPr>
        <p:txBody>
          <a:bodyPr/>
          <a:lstStyle/>
          <a:p>
            <a:pPr algn="ctr">
              <a:buFontTx/>
              <a:buNone/>
            </a:pPr>
            <a:endParaRPr lang="en-US" altLang="en-US" b="1" i="1" dirty="0">
              <a:latin typeface="Century Gothic" panose="020B0502020202020204" pitchFamily="34" charset="0"/>
            </a:endParaRPr>
          </a:p>
          <a:p>
            <a:pPr algn="ctr">
              <a:buFontTx/>
              <a:buNone/>
            </a:pPr>
            <a:endParaRPr lang="en-US" altLang="en-US" b="1" i="1" dirty="0">
              <a:latin typeface="Century Gothic" panose="020B0502020202020204" pitchFamily="34" charset="0"/>
            </a:endParaRPr>
          </a:p>
          <a:p>
            <a:pPr algn="ctr">
              <a:buFontTx/>
              <a:buNone/>
            </a:pPr>
            <a:r>
              <a:rPr lang="en-US" altLang="en-US" sz="2400" b="1" i="1" dirty="0">
                <a:latin typeface="Century Gothic" panose="020B0502020202020204" pitchFamily="34" charset="0"/>
              </a:rPr>
              <a:t>POETRY</a:t>
            </a:r>
            <a:r>
              <a:rPr lang="en-US" altLang="en-US" sz="2400" dirty="0">
                <a:latin typeface="Century Gothic" panose="020B0502020202020204" pitchFamily="34" charset="0"/>
              </a:rPr>
              <a:t> expresses strong emotion or a lofty thought in a compressed and intense utterance while </a:t>
            </a:r>
            <a:r>
              <a:rPr lang="en-US" altLang="en-US" sz="2400" b="1" i="1" dirty="0">
                <a:latin typeface="Century Gothic" panose="020B0502020202020204" pitchFamily="34" charset="0"/>
              </a:rPr>
              <a:t>PROSE</a:t>
            </a:r>
            <a:r>
              <a:rPr lang="en-US" altLang="en-US" sz="2400" dirty="0">
                <a:latin typeface="Century Gothic" panose="020B0502020202020204" pitchFamily="34" charset="0"/>
              </a:rPr>
              <a:t> is generally concerned with the presentation of an idea, concept or point of view in a more ordinary and leisurely manner.</a:t>
            </a:r>
          </a:p>
          <a:p>
            <a:pPr marL="0" indent="0">
              <a:buNone/>
            </a:pPr>
            <a:endParaRPr lang="en-PH"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329624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References:</a:t>
            </a:r>
            <a:r>
              <a:rPr lang="en-US" altLang="en-US" dirty="0">
                <a:latin typeface="Century Gothic" panose="020B0502020202020204" pitchFamily="34" charset="0"/>
              </a:rPr>
              <a:t> </a:t>
            </a:r>
            <a:endParaRPr lang="en-PH" dirty="0"/>
          </a:p>
        </p:txBody>
      </p:sp>
      <p:sp>
        <p:nvSpPr>
          <p:cNvPr id="5" name="Content Placeholder 4"/>
          <p:cNvSpPr>
            <a:spLocks noGrp="1"/>
          </p:cNvSpPr>
          <p:nvPr>
            <p:ph idx="1"/>
          </p:nvPr>
        </p:nvSpPr>
        <p:spPr>
          <a:xfrm>
            <a:off x="677333" y="2160589"/>
            <a:ext cx="9429677" cy="3880773"/>
          </a:xfrm>
        </p:spPr>
        <p:txBody>
          <a:bodyPr>
            <a:normAutofit/>
          </a:bodyPr>
          <a:lstStyle/>
          <a:p>
            <a:pPr algn="just"/>
            <a:r>
              <a:rPr lang="en-US" altLang="en-US" dirty="0">
                <a:latin typeface="Century Gothic" panose="020B0502020202020204" pitchFamily="34" charset="0"/>
              </a:rPr>
              <a:t>Garcia et., al. (1993) A Study of Literary Types and Forms, UST Publishing House- Manila Philippines</a:t>
            </a:r>
          </a:p>
          <a:p>
            <a:pPr algn="just"/>
            <a:r>
              <a:rPr lang="en-US" altLang="en-US" dirty="0">
                <a:latin typeface="Century Gothic" panose="020B0502020202020204" pitchFamily="34" charset="0"/>
              </a:rPr>
              <a:t>http://www.education.com/reference/article/benefits-literature/</a:t>
            </a:r>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3832416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What is Literature?</a:t>
            </a:r>
            <a:endParaRPr lang="en-PH" dirty="0"/>
          </a:p>
        </p:txBody>
      </p:sp>
      <p:sp>
        <p:nvSpPr>
          <p:cNvPr id="5" name="Content Placeholder 4"/>
          <p:cNvSpPr>
            <a:spLocks noGrp="1"/>
          </p:cNvSpPr>
          <p:nvPr>
            <p:ph idx="1"/>
          </p:nvPr>
        </p:nvSpPr>
        <p:spPr>
          <a:xfrm>
            <a:off x="677334" y="2160589"/>
            <a:ext cx="9316672" cy="3880773"/>
          </a:xfrm>
        </p:spPr>
        <p:txBody>
          <a:bodyPr>
            <a:normAutofit/>
          </a:bodyPr>
          <a:lstStyle/>
          <a:p>
            <a:pPr algn="just">
              <a:buFont typeface="Wingdings" panose="05000000000000000000" pitchFamily="2" charset="2"/>
              <a:buChar char="§"/>
            </a:pPr>
            <a:r>
              <a:rPr lang="en-US" altLang="en-US" sz="2400" dirty="0">
                <a:latin typeface="Century Gothic" panose="020B0502020202020204" pitchFamily="34" charset="0"/>
              </a:rPr>
              <a:t>The total of preserved writings belonging to a given language or people.</a:t>
            </a:r>
          </a:p>
          <a:p>
            <a:pPr algn="just">
              <a:buFont typeface="Wingdings" panose="05000000000000000000" pitchFamily="2" charset="2"/>
              <a:buChar char="§"/>
            </a:pPr>
            <a:endParaRPr lang="en-US" altLang="en-US" sz="2400" dirty="0">
              <a:latin typeface="Century Gothic" panose="020B0502020202020204" pitchFamily="34" charset="0"/>
            </a:endParaRPr>
          </a:p>
          <a:p>
            <a:pPr algn="just">
              <a:buFont typeface="Wingdings" panose="05000000000000000000" pitchFamily="2" charset="2"/>
              <a:buChar char="§"/>
            </a:pPr>
            <a:r>
              <a:rPr lang="en-US" altLang="en-US" sz="2400" dirty="0">
                <a:latin typeface="Century Gothic" panose="020B0502020202020204" pitchFamily="34" charset="0"/>
              </a:rPr>
              <a:t> The class or the total of writings, of a given country or period, which is notable for literary form or expression, as distinguished, on the one hand, from works merely technical or erudite and, on the other, from journalistic or ephemeral writings. </a:t>
            </a:r>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356158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What is Literature?</a:t>
            </a:r>
            <a:endParaRPr lang="en-PH" dirty="0"/>
          </a:p>
        </p:txBody>
      </p:sp>
      <p:sp>
        <p:nvSpPr>
          <p:cNvPr id="5" name="Content Placeholder 4"/>
          <p:cNvSpPr>
            <a:spLocks noGrp="1"/>
          </p:cNvSpPr>
          <p:nvPr>
            <p:ph idx="1"/>
          </p:nvPr>
        </p:nvSpPr>
        <p:spPr/>
        <p:txBody>
          <a:bodyPr/>
          <a:lstStyle/>
          <a:p>
            <a:pPr marL="0" indent="0" algn="ctr">
              <a:buNone/>
              <a:defRPr/>
            </a:pPr>
            <a:endParaRPr lang="en-US" altLang="en-US" dirty="0">
              <a:latin typeface="Century Gothic" panose="020B0502020202020204" pitchFamily="34" charset="0"/>
            </a:endParaRPr>
          </a:p>
          <a:p>
            <a:pPr marL="0" indent="0" algn="ctr">
              <a:buNone/>
              <a:defRPr/>
            </a:pPr>
            <a:endParaRPr lang="en-US" altLang="en-US" dirty="0">
              <a:latin typeface="Century Gothic" panose="020B0502020202020204" pitchFamily="34" charset="0"/>
            </a:endParaRPr>
          </a:p>
          <a:p>
            <a:pPr marL="0" indent="0" algn="ctr">
              <a:buNone/>
              <a:defRPr/>
            </a:pPr>
            <a:r>
              <a:rPr lang="en-US" altLang="en-US" sz="2400" dirty="0">
                <a:latin typeface="Century Gothic" panose="020B0502020202020204" pitchFamily="34" charset="0"/>
              </a:rPr>
              <a:t>“Literature consists of those writings which interpret the meanings of nature and life, in words of charm and power, touched with the personality of the author, in artistic forms of permanent interest.” </a:t>
            </a:r>
          </a:p>
          <a:p>
            <a:pPr marL="0" indent="0" algn="ctr">
              <a:buNone/>
              <a:defRPr/>
            </a:pPr>
            <a:endParaRPr lang="en-US" altLang="en-US" dirty="0">
              <a:latin typeface="Century Gothic" panose="020B0502020202020204" pitchFamily="34" charset="0"/>
            </a:endParaRPr>
          </a:p>
          <a:p>
            <a:pPr marL="0" indent="0" algn="ctr">
              <a:buNone/>
              <a:defRPr/>
            </a:pPr>
            <a:r>
              <a:rPr lang="en-US" altLang="en-US" dirty="0">
                <a:latin typeface="Century Gothic" panose="020B0502020202020204" pitchFamily="34" charset="0"/>
              </a:rPr>
              <a:t>- </a:t>
            </a:r>
            <a:r>
              <a:rPr lang="en-US" altLang="en-US" b="1" i="1" dirty="0">
                <a:latin typeface="Century Gothic" panose="020B0502020202020204" pitchFamily="34" charset="0"/>
              </a:rPr>
              <a:t>Henry Van Dyke</a:t>
            </a:r>
            <a:endParaRPr lang="en-US" altLang="en-US" b="1" dirty="0">
              <a:latin typeface="Century Gothic" panose="020B0502020202020204" pitchFamily="34" charset="0"/>
            </a:endParaRPr>
          </a:p>
          <a:p>
            <a:pPr algn="ctr">
              <a:buNone/>
              <a:defRPr/>
            </a:pPr>
            <a:endParaRPr lang="en-US" altLang="en-US" b="1" dirty="0">
              <a:latin typeface="Century Gothic" panose="020B0502020202020204" pitchFamily="34" charset="0"/>
            </a:endParaRPr>
          </a:p>
          <a:p>
            <a:pPr marL="0" indent="0">
              <a:buNone/>
            </a:pPr>
            <a:endParaRPr lang="en-PH"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2964115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Aims of Literature</a:t>
            </a:r>
            <a:endParaRPr lang="en-PH" dirty="0"/>
          </a:p>
        </p:txBody>
      </p:sp>
      <p:sp>
        <p:nvSpPr>
          <p:cNvPr id="5" name="Content Placeholder 4"/>
          <p:cNvSpPr>
            <a:spLocks noGrp="1"/>
          </p:cNvSpPr>
          <p:nvPr>
            <p:ph idx="1"/>
          </p:nvPr>
        </p:nvSpPr>
        <p:spPr>
          <a:xfrm>
            <a:off x="677334" y="2160589"/>
            <a:ext cx="9265156" cy="3880773"/>
          </a:xfrm>
        </p:spPr>
        <p:txBody>
          <a:bodyPr>
            <a:normAutofit/>
          </a:bodyPr>
          <a:lstStyle/>
          <a:p>
            <a:pPr marL="609600" indent="-609600" algn="just">
              <a:buFontTx/>
              <a:buAutoNum type="arabicPeriod"/>
            </a:pPr>
            <a:r>
              <a:rPr lang="en-US" altLang="en-US" sz="2400" dirty="0">
                <a:latin typeface="Century Gothic" panose="020B0502020202020204" pitchFamily="34" charset="0"/>
              </a:rPr>
              <a:t>Entertains and give pleasure</a:t>
            </a:r>
          </a:p>
          <a:p>
            <a:pPr marL="609600" indent="-609600" algn="just">
              <a:buFontTx/>
              <a:buAutoNum type="arabicPeriod"/>
            </a:pPr>
            <a:r>
              <a:rPr lang="en-US" altLang="en-US" sz="2400" dirty="0">
                <a:latin typeface="Century Gothic" panose="020B0502020202020204" pitchFamily="34" charset="0"/>
              </a:rPr>
              <a:t>Fires imagination and arouses noble emotions</a:t>
            </a:r>
          </a:p>
          <a:p>
            <a:pPr marL="609600" indent="-609600" algn="just">
              <a:buFontTx/>
              <a:buAutoNum type="arabicPeriod"/>
            </a:pPr>
            <a:r>
              <a:rPr lang="en-US" altLang="en-US" sz="2400" dirty="0">
                <a:latin typeface="Century Gothic" panose="020B0502020202020204" pitchFamily="34" charset="0"/>
              </a:rPr>
              <a:t>Enriches man by enabling him to reflect on life and by filling him with new </a:t>
            </a:r>
            <a:r>
              <a:rPr lang="en-US" altLang="en-US" sz="2400" dirty="0" smtClean="0">
                <a:latin typeface="Century Gothic" panose="020B0502020202020204" pitchFamily="34" charset="0"/>
              </a:rPr>
              <a:t>ideas</a:t>
            </a:r>
            <a:endParaRPr lang="en-US" altLang="en-US" sz="2400" dirty="0">
              <a:latin typeface="Century Gothic" panose="020B0502020202020204" pitchFamily="34" charset="0"/>
            </a:endParaRPr>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422475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Importance of Literature</a:t>
            </a:r>
            <a:endParaRPr lang="en-PH" dirty="0"/>
          </a:p>
        </p:txBody>
      </p:sp>
      <p:sp>
        <p:nvSpPr>
          <p:cNvPr id="5" name="Content Placeholder 4"/>
          <p:cNvSpPr>
            <a:spLocks noGrp="1"/>
          </p:cNvSpPr>
          <p:nvPr>
            <p:ph idx="1"/>
          </p:nvPr>
        </p:nvSpPr>
        <p:spPr>
          <a:xfrm>
            <a:off x="677334" y="2160589"/>
            <a:ext cx="9084852" cy="3880773"/>
          </a:xfrm>
        </p:spPr>
        <p:txBody>
          <a:bodyPr>
            <a:normAutofit/>
          </a:bodyPr>
          <a:lstStyle/>
          <a:p>
            <a:pPr marL="609600" indent="-609600">
              <a:buFontTx/>
              <a:buAutoNum type="arabicPeriod"/>
              <a:defRPr/>
            </a:pPr>
            <a:r>
              <a:rPr lang="en-US" altLang="en-US" sz="2400" dirty="0">
                <a:latin typeface="Century Gothic" panose="020B0502020202020204" pitchFamily="34" charset="0"/>
              </a:rPr>
              <a:t>Literature provides pleasure to listeners and readers </a:t>
            </a:r>
          </a:p>
          <a:p>
            <a:pPr marL="609600" indent="-609600">
              <a:buFontTx/>
              <a:buAutoNum type="arabicPeriod"/>
              <a:defRPr/>
            </a:pPr>
            <a:r>
              <a:rPr lang="en-US" altLang="en-US" sz="2400" dirty="0">
                <a:latin typeface="Century Gothic" panose="020B0502020202020204" pitchFamily="34" charset="0"/>
              </a:rPr>
              <a:t>Literature builds </a:t>
            </a:r>
            <a:r>
              <a:rPr lang="en-US" altLang="en-US" sz="2400" dirty="0" smtClean="0">
                <a:latin typeface="Century Gothic" panose="020B0502020202020204" pitchFamily="34" charset="0"/>
              </a:rPr>
              <a:t>experience</a:t>
            </a:r>
            <a:endParaRPr lang="en-US" altLang="en-US" sz="2400" dirty="0">
              <a:latin typeface="Century Gothic" panose="020B0502020202020204" pitchFamily="34" charset="0"/>
            </a:endParaRPr>
          </a:p>
          <a:p>
            <a:pPr marL="609600" indent="-609600">
              <a:buFontTx/>
              <a:buAutoNum type="arabicPeriod"/>
              <a:defRPr/>
            </a:pPr>
            <a:r>
              <a:rPr lang="en-US" altLang="en-US" sz="2400" dirty="0">
                <a:latin typeface="Century Gothic" panose="020B0502020202020204" pitchFamily="34" charset="0"/>
              </a:rPr>
              <a:t>Literature provides a language model for those who hear and read </a:t>
            </a:r>
            <a:r>
              <a:rPr lang="en-US" altLang="en-US" sz="2400" dirty="0" smtClean="0">
                <a:latin typeface="Century Gothic" panose="020B0502020202020204" pitchFamily="34" charset="0"/>
              </a:rPr>
              <a:t>it</a:t>
            </a:r>
            <a:endParaRPr lang="en-US" altLang="en-US" sz="2400" dirty="0">
              <a:latin typeface="Century Gothic" panose="020B0502020202020204" pitchFamily="34" charset="0"/>
            </a:endParaRPr>
          </a:p>
          <a:p>
            <a:pPr marL="609600" indent="-609600">
              <a:buFontTx/>
              <a:buAutoNum type="arabicPeriod"/>
              <a:defRPr/>
            </a:pPr>
            <a:r>
              <a:rPr lang="en-US" altLang="en-US" sz="2400" dirty="0">
                <a:latin typeface="Century Gothic" panose="020B0502020202020204" pitchFamily="34" charset="0"/>
              </a:rPr>
              <a:t>Literature develops thinking </a:t>
            </a:r>
            <a:r>
              <a:rPr lang="en-US" altLang="en-US" sz="2400" dirty="0" smtClean="0">
                <a:latin typeface="Century Gothic" panose="020B0502020202020204" pitchFamily="34" charset="0"/>
              </a:rPr>
              <a:t>skills</a:t>
            </a:r>
            <a:endParaRPr lang="en-US" altLang="en-US" sz="2400" dirty="0">
              <a:latin typeface="Century Gothic" panose="020B0502020202020204" pitchFamily="34" charset="0"/>
            </a:endParaRPr>
          </a:p>
          <a:p>
            <a:pPr marL="609600" indent="-609600">
              <a:buFontTx/>
              <a:buAutoNum type="arabicPeriod"/>
              <a:defRPr/>
            </a:pPr>
            <a:r>
              <a:rPr lang="en-US" altLang="en-US" sz="2400" dirty="0">
                <a:latin typeface="Century Gothic" panose="020B0502020202020204" pitchFamily="34" charset="0"/>
              </a:rPr>
              <a:t>Literature supports all areas of the language arts </a:t>
            </a:r>
            <a:r>
              <a:rPr lang="en-US" altLang="en-US" sz="2400" dirty="0" smtClean="0">
                <a:latin typeface="Century Gothic" panose="020B0502020202020204" pitchFamily="34" charset="0"/>
              </a:rPr>
              <a:t>curriculum</a:t>
            </a:r>
            <a:endParaRPr lang="en-US" altLang="en-US" sz="2400" dirty="0">
              <a:latin typeface="Century Gothic" panose="020B0502020202020204" pitchFamily="34" charset="0"/>
            </a:endParaRPr>
          </a:p>
          <a:p>
            <a:pPr marL="609600" indent="-609600">
              <a:buFontTx/>
              <a:buAutoNum type="arabicPeriod"/>
              <a:defRPr/>
            </a:pPr>
            <a:r>
              <a:rPr lang="en-US" altLang="en-US" sz="2400" dirty="0">
                <a:latin typeface="Century Gothic" panose="020B0502020202020204" pitchFamily="34" charset="0"/>
              </a:rPr>
              <a:t>Literature helps children deal with their </a:t>
            </a:r>
            <a:r>
              <a:rPr lang="en-US" altLang="en-US" sz="2400" dirty="0" smtClean="0">
                <a:latin typeface="Century Gothic" panose="020B0502020202020204" pitchFamily="34" charset="0"/>
              </a:rPr>
              <a:t>problems</a:t>
            </a:r>
            <a:endParaRPr lang="en-US" altLang="en-US" sz="2400" dirty="0">
              <a:latin typeface="Century Gothic" panose="020B0502020202020204" pitchFamily="34" charset="0"/>
            </a:endParaRPr>
          </a:p>
          <a:p>
            <a:pPr marL="0" indent="0">
              <a:buNone/>
              <a:defRPr/>
            </a:pPr>
            <a:endParaRPr lang="en-US" altLang="en-US" sz="2400" dirty="0">
              <a:latin typeface="Century Gothic" panose="020B0502020202020204" pitchFamily="34" charset="0"/>
            </a:endParaRPr>
          </a:p>
          <a:p>
            <a:pPr marL="0" indent="0">
              <a:buNone/>
            </a:pPr>
            <a:endParaRPr lang="en-PH" sz="2400"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409016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Importance of Literature</a:t>
            </a:r>
            <a:endParaRPr lang="en-PH" dirty="0"/>
          </a:p>
        </p:txBody>
      </p:sp>
      <p:sp>
        <p:nvSpPr>
          <p:cNvPr id="5" name="Content Placeholder 4"/>
          <p:cNvSpPr>
            <a:spLocks noGrp="1"/>
          </p:cNvSpPr>
          <p:nvPr>
            <p:ph idx="1"/>
          </p:nvPr>
        </p:nvSpPr>
        <p:spPr>
          <a:xfrm>
            <a:off x="677334" y="2160589"/>
            <a:ext cx="9059094" cy="3880773"/>
          </a:xfrm>
        </p:spPr>
        <p:txBody>
          <a:bodyPr>
            <a:normAutofit/>
          </a:bodyPr>
          <a:lstStyle/>
          <a:p>
            <a:pPr marL="457200" indent="-457200">
              <a:buFont typeface="Calibri Light" panose="020F0302020204030204" pitchFamily="34" charset="0"/>
              <a:buAutoNum type="arabicPeriod" startAt="7"/>
            </a:pPr>
            <a:r>
              <a:rPr lang="en-US" altLang="en-US" sz="2400" dirty="0">
                <a:latin typeface="Century Gothic" panose="020B0502020202020204" pitchFamily="34" charset="0"/>
              </a:rPr>
              <a:t>Picture books develop visual literacy. </a:t>
            </a:r>
          </a:p>
          <a:p>
            <a:pPr marL="457200" indent="-457200">
              <a:buFont typeface="Calibri Light" panose="020F0302020204030204" pitchFamily="34" charset="0"/>
              <a:buAutoNum type="arabicPeriod" startAt="7"/>
            </a:pPr>
            <a:r>
              <a:rPr lang="en-US" altLang="en-US" sz="2400" dirty="0">
                <a:latin typeface="Century Gothic" panose="020B0502020202020204" pitchFamily="34" charset="0"/>
              </a:rPr>
              <a:t>Multicultural literature helps readers value people from different  races, ethnic groups, and cultures. </a:t>
            </a:r>
          </a:p>
          <a:p>
            <a:pPr marL="457200" indent="-457200">
              <a:buFont typeface="Calibri Light" panose="020F0302020204030204" pitchFamily="34" charset="0"/>
              <a:buAutoNum type="arabicPeriod" startAt="7"/>
            </a:pPr>
            <a:r>
              <a:rPr lang="en-US" altLang="en-US" sz="2400" dirty="0">
                <a:latin typeface="Century Gothic" panose="020B0502020202020204" pitchFamily="34" charset="0"/>
              </a:rPr>
              <a:t>Literature helps establish career concepts. </a:t>
            </a:r>
          </a:p>
          <a:p>
            <a:pPr marL="457200" indent="-457200">
              <a:buFont typeface="Calibri Light" panose="020F0302020204030204" pitchFamily="34" charset="0"/>
              <a:buAutoNum type="arabicPeriod" startAt="7"/>
            </a:pPr>
            <a:r>
              <a:rPr lang="en-US" altLang="en-US" sz="2400" dirty="0">
                <a:latin typeface="Century Gothic" panose="020B0502020202020204" pitchFamily="34" charset="0"/>
              </a:rPr>
              <a:t>Literature integrates the curriculum </a:t>
            </a:r>
          </a:p>
          <a:p>
            <a:pPr marL="457200" indent="-457200">
              <a:buFont typeface="Calibri Light" panose="020F0302020204030204" pitchFamily="34" charset="0"/>
              <a:buAutoNum type="arabicPeriod" startAt="7"/>
            </a:pPr>
            <a:r>
              <a:rPr lang="en-US" altLang="en-US" sz="2400" dirty="0">
                <a:latin typeface="Century Gothic" panose="020B0502020202020204" pitchFamily="34" charset="0"/>
              </a:rPr>
              <a:t>Literature improves reading ability and  attitudes</a:t>
            </a:r>
          </a:p>
          <a:p>
            <a:pPr marL="0" indent="0">
              <a:buNone/>
            </a:pPr>
            <a:endParaRPr lang="en-PH" sz="2400"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6851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Qualities of Literature</a:t>
            </a:r>
            <a:endParaRPr lang="en-PH" dirty="0"/>
          </a:p>
        </p:txBody>
      </p:sp>
      <p:sp>
        <p:nvSpPr>
          <p:cNvPr id="5" name="Content Placeholder 4"/>
          <p:cNvSpPr>
            <a:spLocks noGrp="1"/>
          </p:cNvSpPr>
          <p:nvPr>
            <p:ph idx="1"/>
          </p:nvPr>
        </p:nvSpPr>
        <p:spPr>
          <a:xfrm>
            <a:off x="677333" y="2160589"/>
            <a:ext cx="9123489" cy="3880773"/>
          </a:xfrm>
        </p:spPr>
        <p:txBody>
          <a:bodyPr>
            <a:normAutofit/>
          </a:bodyPr>
          <a:lstStyle/>
          <a:p>
            <a:pPr marL="609600" indent="-609600" algn="just">
              <a:buFontTx/>
              <a:buAutoNum type="arabicPeriod"/>
            </a:pPr>
            <a:r>
              <a:rPr lang="en-US" altLang="en-US" sz="2400" b="1" dirty="0">
                <a:latin typeface="Century Gothic" panose="020B0502020202020204" pitchFamily="34" charset="0"/>
              </a:rPr>
              <a:t>Artistry</a:t>
            </a:r>
            <a:r>
              <a:rPr lang="en-US" altLang="en-US" sz="2400" dirty="0">
                <a:latin typeface="Century Gothic" panose="020B0502020202020204" pitchFamily="34" charset="0"/>
              </a:rPr>
              <a:t> – This is a quality which appeals to our sense of beauty.</a:t>
            </a:r>
          </a:p>
          <a:p>
            <a:pPr marL="609600" indent="-609600" algn="just">
              <a:buFontTx/>
              <a:buAutoNum type="arabicPeriod"/>
            </a:pPr>
            <a:endParaRPr lang="en-US" altLang="en-US" sz="2400" dirty="0">
              <a:latin typeface="Century Gothic" panose="020B0502020202020204" pitchFamily="34" charset="0"/>
            </a:endParaRPr>
          </a:p>
          <a:p>
            <a:pPr marL="609600" indent="-609600" algn="just">
              <a:buFontTx/>
              <a:buAutoNum type="arabicPeriod"/>
            </a:pPr>
            <a:r>
              <a:rPr lang="en-US" altLang="en-US" sz="2400" b="1" dirty="0">
                <a:latin typeface="Century Gothic" panose="020B0502020202020204" pitchFamily="34" charset="0"/>
              </a:rPr>
              <a:t>Intellectual Value</a:t>
            </a:r>
            <a:r>
              <a:rPr lang="en-US" altLang="en-US" sz="2400" dirty="0">
                <a:latin typeface="Century Gothic" panose="020B0502020202020204" pitchFamily="34" charset="0"/>
              </a:rPr>
              <a:t> - A literary work stimulates thought. It enriches our mental life by making us realize fundamental truths about life and human nature.</a:t>
            </a:r>
          </a:p>
          <a:p>
            <a:pPr marL="0" indent="0" algn="just">
              <a:buNone/>
            </a:pPr>
            <a:endParaRPr lang="en-PH" sz="2400"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2308758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Qualities of Literature</a:t>
            </a:r>
            <a:endParaRPr lang="en-PH" dirty="0"/>
          </a:p>
        </p:txBody>
      </p:sp>
      <p:sp>
        <p:nvSpPr>
          <p:cNvPr id="5" name="Content Placeholder 4"/>
          <p:cNvSpPr>
            <a:spLocks noGrp="1"/>
          </p:cNvSpPr>
          <p:nvPr>
            <p:ph idx="1"/>
          </p:nvPr>
        </p:nvSpPr>
        <p:spPr>
          <a:xfrm>
            <a:off x="677333" y="2160589"/>
            <a:ext cx="9097731" cy="3880773"/>
          </a:xfrm>
        </p:spPr>
        <p:txBody>
          <a:bodyPr>
            <a:normAutofit/>
          </a:bodyPr>
          <a:lstStyle/>
          <a:p>
            <a:pPr marL="0" indent="0" algn="just">
              <a:buNone/>
            </a:pPr>
            <a:r>
              <a:rPr lang="en-US" altLang="en-US" sz="2400" b="1" dirty="0">
                <a:latin typeface="Century Gothic" panose="020B0502020202020204" pitchFamily="34" charset="0"/>
              </a:rPr>
              <a:t>3. Suggestiveness</a:t>
            </a:r>
            <a:r>
              <a:rPr lang="en-US" altLang="en-US" sz="2400" dirty="0">
                <a:latin typeface="Century Gothic" panose="020B0502020202020204" pitchFamily="34" charset="0"/>
              </a:rPr>
              <a:t> – This is the quality associated with the emotional power of literature. Great literature moves us deeply and stirs our feeling and imagination, giving and evoking visions above and beyond the plane of ordinary life and experience. </a:t>
            </a:r>
          </a:p>
          <a:p>
            <a:pPr marL="0" indent="0" algn="just">
              <a:buNone/>
            </a:pPr>
            <a:endParaRPr lang="en-PH" sz="2400" dirty="0" smtClean="0"/>
          </a:p>
          <a:p>
            <a:pPr marL="0" indent="0" algn="just">
              <a:buNone/>
            </a:pPr>
            <a:r>
              <a:rPr lang="en-US" altLang="en-US" sz="2400" b="1" dirty="0">
                <a:latin typeface="Century Gothic" panose="020B0502020202020204" pitchFamily="34" charset="0"/>
              </a:rPr>
              <a:t>4. Spiritual Value</a:t>
            </a:r>
            <a:r>
              <a:rPr lang="en-US" altLang="en-US" sz="2400" dirty="0">
                <a:latin typeface="Century Gothic" panose="020B0502020202020204" pitchFamily="34" charset="0"/>
              </a:rPr>
              <a:t> – Literature elevates the spirit by bringing out moral values which make us better persons. The capacity to inspire is part of the spiritual value of literature. </a:t>
            </a:r>
          </a:p>
          <a:p>
            <a:pPr marL="0" indent="0" algn="just">
              <a:buNone/>
            </a:pPr>
            <a:endParaRPr lang="en-PH" sz="2400"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25981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b="1" dirty="0">
                <a:latin typeface="Century Gothic" panose="020B0502020202020204" pitchFamily="34" charset="0"/>
              </a:rPr>
              <a:t>Qualities of Literature</a:t>
            </a:r>
            <a:endParaRPr lang="en-PH" dirty="0"/>
          </a:p>
        </p:txBody>
      </p:sp>
      <p:sp>
        <p:nvSpPr>
          <p:cNvPr id="5" name="Content Placeholder 4"/>
          <p:cNvSpPr>
            <a:spLocks noGrp="1"/>
          </p:cNvSpPr>
          <p:nvPr>
            <p:ph idx="1"/>
          </p:nvPr>
        </p:nvSpPr>
        <p:spPr>
          <a:xfrm>
            <a:off x="677333" y="2160589"/>
            <a:ext cx="9213641" cy="3880773"/>
          </a:xfrm>
        </p:spPr>
        <p:txBody>
          <a:bodyPr>
            <a:normAutofit/>
          </a:bodyPr>
          <a:lstStyle/>
          <a:p>
            <a:pPr marL="0" indent="0" algn="just">
              <a:buNone/>
            </a:pPr>
            <a:r>
              <a:rPr lang="en-US" altLang="en-US" sz="2400" b="1" dirty="0">
                <a:latin typeface="Century Gothic" panose="020B0502020202020204" pitchFamily="34" charset="0"/>
              </a:rPr>
              <a:t>5. Permanence</a:t>
            </a:r>
            <a:r>
              <a:rPr lang="en-US" altLang="en-US" sz="2400" dirty="0">
                <a:latin typeface="Century Gothic" panose="020B0502020202020204" pitchFamily="34" charset="0"/>
              </a:rPr>
              <a:t> – A great work of literature endures. It can be read again and again as each reading gives fresh delight and new insights and opens new worlds of meaning and experience. Its appeal is lasting. </a:t>
            </a:r>
          </a:p>
          <a:p>
            <a:pPr marL="0" indent="0" algn="just">
              <a:buNone/>
            </a:pPr>
            <a:endParaRPr lang="en-PH" sz="2400" dirty="0" smtClean="0"/>
          </a:p>
          <a:p>
            <a:pPr marL="0" indent="0" algn="just">
              <a:buNone/>
            </a:pPr>
            <a:r>
              <a:rPr lang="en-US" altLang="en-US" sz="2400" b="1" dirty="0">
                <a:latin typeface="Century Gothic" panose="020B0502020202020204" pitchFamily="34" charset="0"/>
              </a:rPr>
              <a:t>6. Universality</a:t>
            </a:r>
            <a:r>
              <a:rPr lang="en-US" altLang="en-US" sz="2400" dirty="0">
                <a:latin typeface="Century Gothic" panose="020B0502020202020204" pitchFamily="34" charset="0"/>
              </a:rPr>
              <a:t> – Great literature is timeless and timely. Forever relevant, it appeals to one and all, anytime, anywhere because it deals with elemental feelings, fundamental truths, and universal conditions. </a:t>
            </a:r>
          </a:p>
          <a:p>
            <a:pPr marL="0" indent="0" algn="just">
              <a:buNone/>
            </a:pPr>
            <a:endParaRPr lang="en-PH" sz="2400" dirty="0"/>
          </a:p>
        </p:txBody>
      </p:sp>
      <p:pic>
        <p:nvPicPr>
          <p:cNvPr id="7" name="Picture 4" descr="File:DLSL Official Seal.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72515" y="5952204"/>
            <a:ext cx="830286" cy="83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24476" y="6102284"/>
            <a:ext cx="643829" cy="66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p:nvSpPr>
        <p:spPr bwMode="auto">
          <a:xfrm>
            <a:off x="1041958" y="6464094"/>
            <a:ext cx="100457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chemeClr val="accent1"/>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chemeClr val="accent1"/>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algn="ctr" eaLnBrk="1" hangingPunct="1">
              <a:spcBef>
                <a:spcPct val="0"/>
              </a:spcBef>
              <a:buClrTx/>
              <a:buSzTx/>
              <a:buFontTx/>
              <a:buNone/>
            </a:pPr>
            <a:r>
              <a:rPr lang="en-PH" altLang="en-US" sz="1400" dirty="0"/>
              <a:t>De La Salle – </a:t>
            </a:r>
            <a:r>
              <a:rPr lang="en-PH" altLang="en-US" sz="1400" dirty="0" err="1"/>
              <a:t>Lipa</a:t>
            </a:r>
            <a:r>
              <a:rPr lang="en-PH" altLang="en-US" sz="1400" dirty="0"/>
              <a:t> • College of Education Arts and Sciences • </a:t>
            </a:r>
            <a:r>
              <a:rPr lang="en-PH" altLang="en-US" sz="1400" dirty="0" smtClean="0"/>
              <a:t>Languages and Literature Area</a:t>
            </a:r>
            <a:endParaRPr lang="en-PH" altLang="en-US" sz="1400" dirty="0"/>
          </a:p>
        </p:txBody>
      </p:sp>
    </p:spTree>
    <p:extLst>
      <p:ext uri="{BB962C8B-B14F-4D97-AF65-F5344CB8AC3E}">
        <p14:creationId xmlns:p14="http://schemas.microsoft.com/office/powerpoint/2010/main" val="4076807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27</TotalTime>
  <Words>909</Words>
  <Application>Microsoft Office PowerPoint</Application>
  <PresentationFormat>Widescreen</PresentationFormat>
  <Paragraphs>80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 Light</vt:lpstr>
      <vt:lpstr>Century Gothic</vt:lpstr>
      <vt:lpstr>Trebuchet MS</vt:lpstr>
      <vt:lpstr>Wingdings</vt:lpstr>
      <vt:lpstr>Wingdings 3</vt:lpstr>
      <vt:lpstr>Facet</vt:lpstr>
      <vt:lpstr> Literature: Meaning, Aims, Importance and Qualities</vt:lpstr>
      <vt:lpstr>What is Literature?</vt:lpstr>
      <vt:lpstr>What is Literature?</vt:lpstr>
      <vt:lpstr>Aims of Literature</vt:lpstr>
      <vt:lpstr>Importance of Literature</vt:lpstr>
      <vt:lpstr>Importance of Literature</vt:lpstr>
      <vt:lpstr>Qualities of Literature</vt:lpstr>
      <vt:lpstr>Qualities of Literature</vt:lpstr>
      <vt:lpstr>Qualities of Literature</vt:lpstr>
      <vt:lpstr>Qualities of Literature</vt:lpstr>
      <vt:lpstr>Divisions of Literature</vt:lpstr>
      <vt:lpstr>Divisions of Literature</vt:lpstr>
      <vt:lpstr>Divisions of Literature</vt:lpstr>
      <vt:lpstr>Poetry vs. Prose</vt:lpstr>
      <vt:lpstr>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mao salvador</dc:creator>
  <cp:lastModifiedBy>mao salvador</cp:lastModifiedBy>
  <cp:revision>6</cp:revision>
  <dcterms:created xsi:type="dcterms:W3CDTF">2017-01-29T05:36:59Z</dcterms:created>
  <dcterms:modified xsi:type="dcterms:W3CDTF">2017-01-31T05:47:57Z</dcterms:modified>
</cp:coreProperties>
</file>