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sldIdLst>
    <p:sldId id="256" r:id="rId2"/>
    <p:sldId id="257" r:id="rId3"/>
    <p:sldId id="261" r:id="rId4"/>
    <p:sldId id="262" r:id="rId5"/>
    <p:sldId id="258" r:id="rId6"/>
    <p:sldId id="260" r:id="rId7"/>
    <p:sldId id="259"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03" autoAdjust="0"/>
    <p:restoredTop sz="94660"/>
  </p:normalViewPr>
  <p:slideViewPr>
    <p:cSldViewPr snapToGrid="0">
      <p:cViewPr varScale="1">
        <p:scale>
          <a:sx n="74" d="100"/>
          <a:sy n="74"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785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06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049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982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157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882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53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149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469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1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7/26/2015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508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7/26/2015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61524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5/55/DLSL_Official_Seal.png" TargetMode="Externa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sz="8000" b="1" dirty="0" smtClean="0">
                <a:latin typeface="Century Gothic" panose="020B0502020202020204" pitchFamily="34" charset="0"/>
              </a:rPr>
              <a:t>ADVERTISING</a:t>
            </a:r>
            <a:endParaRPr lang="en-PH" sz="8000" b="1" dirty="0">
              <a:latin typeface="Century Gothic" panose="020B0502020202020204" pitchFamily="34" charset="0"/>
            </a:endParaRPr>
          </a:p>
        </p:txBody>
      </p:sp>
      <p:sp>
        <p:nvSpPr>
          <p:cNvPr id="3" name="Subtitle 2"/>
          <p:cNvSpPr>
            <a:spLocks noGrp="1"/>
          </p:cNvSpPr>
          <p:nvPr>
            <p:ph type="subTitle" idx="1"/>
          </p:nvPr>
        </p:nvSpPr>
        <p:spPr/>
        <p:txBody>
          <a:bodyPr/>
          <a:lstStyle/>
          <a:p>
            <a:r>
              <a:rPr lang="en-PH" dirty="0" smtClean="0"/>
              <a:t>Module 8</a:t>
            </a:r>
            <a:endParaRPr lang="en-PH" dirty="0"/>
          </a:p>
        </p:txBody>
      </p:sp>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279" y="1116683"/>
            <a:ext cx="263048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71242" y="3935726"/>
            <a:ext cx="196056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Tree>
    <p:extLst>
      <p:ext uri="{BB962C8B-B14F-4D97-AF65-F5344CB8AC3E}">
        <p14:creationId xmlns:p14="http://schemas.microsoft.com/office/powerpoint/2010/main" val="2171100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2" name="TextBox 1"/>
          <p:cNvSpPr txBox="1"/>
          <p:nvPr/>
        </p:nvSpPr>
        <p:spPr>
          <a:xfrm>
            <a:off x="103030" y="928622"/>
            <a:ext cx="3168203" cy="5109091"/>
          </a:xfrm>
          <a:prstGeom prst="rect">
            <a:avLst/>
          </a:prstGeom>
          <a:noFill/>
        </p:spPr>
        <p:txBody>
          <a:bodyPr wrap="square" rtlCol="0">
            <a:spAutoFit/>
          </a:bodyPr>
          <a:lstStyle/>
          <a:p>
            <a:pPr lvl="0" algn="just"/>
            <a:r>
              <a:rPr lang="en-US" b="1" dirty="0" smtClean="0">
                <a:latin typeface="Century Gothic" panose="020B0502020202020204" pitchFamily="34" charset="0"/>
              </a:rPr>
              <a:t>6.Neutralizing </a:t>
            </a:r>
            <a:r>
              <a:rPr lang="en-US" b="1" dirty="0">
                <a:latin typeface="Century Gothic" panose="020B0502020202020204" pitchFamily="34" charset="0"/>
              </a:rPr>
              <a:t>Competitor's Advertising</a:t>
            </a:r>
            <a:endParaRPr lang="en-PH" dirty="0">
              <a:latin typeface="Century Gothic" panose="020B0502020202020204" pitchFamily="34" charset="0"/>
            </a:endParaRPr>
          </a:p>
          <a:p>
            <a:pPr algn="just"/>
            <a:r>
              <a:rPr lang="en-US" b="1" dirty="0">
                <a:latin typeface="Century Gothic" panose="020B0502020202020204" pitchFamily="34" charset="0"/>
              </a:rPr>
              <a:t>- </a:t>
            </a:r>
            <a:r>
              <a:rPr lang="en-US" dirty="0">
                <a:latin typeface="Century Gothic" panose="020B0502020202020204" pitchFamily="34" charset="0"/>
              </a:rPr>
              <a:t>Advertising is unavoidable to complete with or neutralize competitor's advertising. When competitors are adopting intensive advertising as their promotional strategy, it is reasonable to follow similar practices to neutralize their effects. In such cases, it is essential for the manufacturer to create a different image of his product.</a:t>
            </a:r>
            <a:endParaRPr lang="en-PH" dirty="0">
              <a:latin typeface="Century Gothic" panose="020B0502020202020204" pitchFamily="34" charset="0"/>
            </a:endParaRPr>
          </a:p>
          <a:p>
            <a:pPr algn="just"/>
            <a:endParaRPr lang="en-PH" sz="2000" dirty="0">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2557" y="760859"/>
            <a:ext cx="8167218" cy="5331022"/>
          </a:xfrm>
          <a:prstGeom prst="rect">
            <a:avLst/>
          </a:prstGeom>
        </p:spPr>
      </p:pic>
    </p:spTree>
    <p:extLst>
      <p:ext uri="{BB962C8B-B14F-4D97-AF65-F5344CB8AC3E}">
        <p14:creationId xmlns:p14="http://schemas.microsoft.com/office/powerpoint/2010/main" val="11251028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2" name="TextBox 1"/>
          <p:cNvSpPr txBox="1"/>
          <p:nvPr/>
        </p:nvSpPr>
        <p:spPr>
          <a:xfrm>
            <a:off x="103030" y="928622"/>
            <a:ext cx="3168203" cy="5047536"/>
          </a:xfrm>
          <a:prstGeom prst="rect">
            <a:avLst/>
          </a:prstGeom>
          <a:noFill/>
        </p:spPr>
        <p:txBody>
          <a:bodyPr wrap="square" rtlCol="0">
            <a:spAutoFit/>
          </a:bodyPr>
          <a:lstStyle/>
          <a:p>
            <a:pPr lvl="0" algn="just"/>
            <a:r>
              <a:rPr lang="en-US" sz="1700" b="1" dirty="0" smtClean="0">
                <a:latin typeface="Century Gothic" panose="020B0502020202020204" pitchFamily="34" charset="0"/>
              </a:rPr>
              <a:t>7. Barring </a:t>
            </a:r>
            <a:r>
              <a:rPr lang="en-US" sz="1700" b="1" dirty="0">
                <a:latin typeface="Century Gothic" panose="020B0502020202020204" pitchFamily="34" charset="0"/>
              </a:rPr>
              <a:t>New Entrants</a:t>
            </a:r>
            <a:endParaRPr lang="en-PH" sz="1700" dirty="0">
              <a:latin typeface="Century Gothic" panose="020B0502020202020204" pitchFamily="34" charset="0"/>
            </a:endParaRPr>
          </a:p>
          <a:p>
            <a:pPr algn="just"/>
            <a:r>
              <a:rPr lang="en-US" sz="1700" dirty="0">
                <a:latin typeface="Century Gothic" panose="020B0502020202020204" pitchFamily="34" charset="0"/>
              </a:rPr>
              <a:t>-From the advertiser's point of view, a strongly built image through long advertising helps to keep new entrants away. The advertisement builds up a certain monopoly are for the product in which new entrants find it difficult to enter.</a:t>
            </a:r>
            <a:endParaRPr lang="en-PH" sz="1700" dirty="0">
              <a:latin typeface="Century Gothic" panose="020B0502020202020204" pitchFamily="34" charset="0"/>
            </a:endParaRPr>
          </a:p>
          <a:p>
            <a:pPr algn="just"/>
            <a:r>
              <a:rPr lang="en-US" sz="1700" dirty="0">
                <a:latin typeface="Century Gothic" panose="020B0502020202020204" pitchFamily="34" charset="0"/>
              </a:rPr>
              <a:t>-In short, advertising aims at benefiting the producer, educating the consumer and supplementing the salesmen. Above all it is a link between the producer and the consumer.</a:t>
            </a:r>
            <a:endParaRPr lang="en-PH" sz="1700" dirty="0">
              <a:latin typeface="Century Gothic" panose="020B0502020202020204" pitchFamily="34" charset="0"/>
            </a:endParaRPr>
          </a:p>
          <a:p>
            <a:pPr algn="just"/>
            <a:endParaRPr lang="en-PH" sz="1600" dirty="0">
              <a:latin typeface="Century Gothic" panose="020B0502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0751" y="759854"/>
            <a:ext cx="4153654" cy="534566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4405" y="759853"/>
            <a:ext cx="4025369" cy="5345661"/>
          </a:xfrm>
          <a:prstGeom prst="rect">
            <a:avLst/>
          </a:prstGeom>
        </p:spPr>
      </p:pic>
    </p:spTree>
    <p:extLst>
      <p:ext uri="{BB962C8B-B14F-4D97-AF65-F5344CB8AC3E}">
        <p14:creationId xmlns:p14="http://schemas.microsoft.com/office/powerpoint/2010/main" val="1664884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3" name="TextBox 2"/>
          <p:cNvSpPr txBox="1"/>
          <p:nvPr/>
        </p:nvSpPr>
        <p:spPr>
          <a:xfrm>
            <a:off x="3528811" y="811369"/>
            <a:ext cx="8087933" cy="5816977"/>
          </a:xfrm>
          <a:prstGeom prst="rect">
            <a:avLst/>
          </a:prstGeom>
          <a:noFill/>
        </p:spPr>
        <p:txBody>
          <a:bodyPr wrap="square" rtlCol="0">
            <a:spAutoFit/>
          </a:bodyPr>
          <a:lstStyle/>
          <a:p>
            <a:pPr algn="just"/>
            <a:r>
              <a:rPr lang="en-US" sz="2400" b="1" dirty="0">
                <a:latin typeface="Century Gothic" panose="020B0502020202020204" pitchFamily="34" charset="0"/>
              </a:rPr>
              <a:t>Benefits of </a:t>
            </a:r>
            <a:r>
              <a:rPr lang="en-US" sz="2400" b="1" dirty="0" smtClean="0">
                <a:latin typeface="Century Gothic" panose="020B0502020202020204" pitchFamily="34" charset="0"/>
              </a:rPr>
              <a:t>Advertising:</a:t>
            </a:r>
          </a:p>
          <a:p>
            <a:pPr algn="just"/>
            <a:endParaRPr lang="en-PH" sz="2400" dirty="0">
              <a:latin typeface="Century Gothic" panose="020B0502020202020204" pitchFamily="34" charset="0"/>
            </a:endParaRPr>
          </a:p>
          <a:p>
            <a:pPr lvl="0" algn="just"/>
            <a:r>
              <a:rPr lang="en-US" b="1" dirty="0" smtClean="0">
                <a:latin typeface="Century Gothic" panose="020B0502020202020204" pitchFamily="34" charset="0"/>
              </a:rPr>
              <a:t>1. Brand </a:t>
            </a:r>
            <a:r>
              <a:rPr lang="en-US" b="1" dirty="0">
                <a:latin typeface="Century Gothic" panose="020B0502020202020204" pitchFamily="34" charset="0"/>
              </a:rPr>
              <a:t>Awareness &amp; Exposure</a:t>
            </a:r>
            <a:endParaRPr lang="en-PH" dirty="0">
              <a:latin typeface="Century Gothic" panose="020B0502020202020204" pitchFamily="34" charset="0"/>
            </a:endParaRPr>
          </a:p>
          <a:p>
            <a:pPr lvl="0" algn="just"/>
            <a:r>
              <a:rPr lang="en-US" dirty="0">
                <a:latin typeface="Century Gothic" panose="020B0502020202020204" pitchFamily="34" charset="0"/>
              </a:rPr>
              <a:t>An organization’s main objective should be to keep its brand on the mind of its target audience. Frequent advertising builds awareness, awareness builds familiarity, and familiarity builds trust. If a brand stops advertising, prospects and current customers may think it is troubled or out of business. Advertising is even more important for brands undergoing major change, such as a re-branding or establishing their independence from a parent corporation</a:t>
            </a:r>
            <a:r>
              <a:rPr lang="en-US" dirty="0" smtClean="0">
                <a:latin typeface="Century Gothic" panose="020B0502020202020204" pitchFamily="34" charset="0"/>
              </a:rPr>
              <a:t>.</a:t>
            </a:r>
          </a:p>
          <a:p>
            <a:pPr lvl="0" algn="just"/>
            <a:endParaRPr lang="en-US" dirty="0">
              <a:latin typeface="Century Gothic" panose="020B0502020202020204" pitchFamily="34" charset="0"/>
            </a:endParaRPr>
          </a:p>
          <a:p>
            <a:pPr algn="just"/>
            <a:r>
              <a:rPr lang="en-US" b="1" dirty="0">
                <a:latin typeface="Century Gothic" panose="020B0502020202020204" pitchFamily="34" charset="0"/>
              </a:rPr>
              <a:t>2. Thought Leadership</a:t>
            </a:r>
            <a:endParaRPr lang="en-PH" dirty="0">
              <a:latin typeface="Century Gothic" panose="020B0502020202020204" pitchFamily="34" charset="0"/>
            </a:endParaRPr>
          </a:p>
          <a:p>
            <a:pPr lvl="0" algn="just"/>
            <a:r>
              <a:rPr lang="en-US" dirty="0">
                <a:latin typeface="Century Gothic" panose="020B0502020202020204" pitchFamily="34" charset="0"/>
              </a:rPr>
              <a:t>A brand must become a thought leader within its industry. This can provide brand differentiation and build awareness. Advertising should be combined with PR, social media, seminars/webinars, speaking engagements, education and white papers—creating an integrated marketing communications plan focused on making a brand the recognized expert in its industry.</a:t>
            </a:r>
            <a:endParaRPr lang="en-PH" dirty="0">
              <a:latin typeface="Century Gothic" panose="020B0502020202020204" pitchFamily="34" charset="0"/>
            </a:endParaRPr>
          </a:p>
          <a:p>
            <a:pPr lvl="0" algn="just"/>
            <a:endParaRPr lang="en-PH" dirty="0">
              <a:latin typeface="Century Gothic" panose="020B0502020202020204" pitchFamily="34" charset="0"/>
            </a:endParaRPr>
          </a:p>
          <a:p>
            <a:pPr algn="just"/>
            <a:endParaRPr lang="en-PH" dirty="0">
              <a:latin typeface="Century Gothic" panose="020B0502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2" y="811369"/>
            <a:ext cx="3252045" cy="5203065"/>
          </a:xfrm>
          <a:prstGeom prst="rect">
            <a:avLst/>
          </a:prstGeom>
        </p:spPr>
      </p:pic>
    </p:spTree>
    <p:extLst>
      <p:ext uri="{BB962C8B-B14F-4D97-AF65-F5344CB8AC3E}">
        <p14:creationId xmlns:p14="http://schemas.microsoft.com/office/powerpoint/2010/main" val="4110318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3" name="TextBox 2"/>
          <p:cNvSpPr txBox="1"/>
          <p:nvPr/>
        </p:nvSpPr>
        <p:spPr>
          <a:xfrm>
            <a:off x="3528811" y="811369"/>
            <a:ext cx="8087933" cy="4154984"/>
          </a:xfrm>
          <a:prstGeom prst="rect">
            <a:avLst/>
          </a:prstGeom>
          <a:noFill/>
        </p:spPr>
        <p:txBody>
          <a:bodyPr wrap="square" rtlCol="0">
            <a:spAutoFit/>
          </a:bodyPr>
          <a:lstStyle/>
          <a:p>
            <a:pPr algn="just"/>
            <a:r>
              <a:rPr lang="en-US" sz="2400" b="1" dirty="0">
                <a:latin typeface="Century Gothic" panose="020B0502020202020204" pitchFamily="34" charset="0"/>
              </a:rPr>
              <a:t>Benefits of </a:t>
            </a:r>
            <a:r>
              <a:rPr lang="en-US" sz="2400" b="1" dirty="0" smtClean="0">
                <a:latin typeface="Century Gothic" panose="020B0502020202020204" pitchFamily="34" charset="0"/>
              </a:rPr>
              <a:t>Advertising:</a:t>
            </a:r>
          </a:p>
          <a:p>
            <a:pPr algn="just"/>
            <a:endParaRPr lang="en-PH" sz="2400" dirty="0">
              <a:latin typeface="Century Gothic" panose="020B0502020202020204" pitchFamily="34" charset="0"/>
            </a:endParaRPr>
          </a:p>
          <a:p>
            <a:pPr algn="just"/>
            <a:r>
              <a:rPr lang="en-US" sz="2000" b="1" dirty="0"/>
              <a:t>3. Boost Sales With Lead Generation</a:t>
            </a:r>
            <a:endParaRPr lang="en-PH" sz="2000" dirty="0"/>
          </a:p>
          <a:p>
            <a:pPr lvl="0" algn="just"/>
            <a:r>
              <a:rPr lang="en-US" sz="2000" dirty="0"/>
              <a:t>A well-executed, targeted campaign can trigger quick sales. There are numerous methods for adding a measurable call-to-action to any advertisement</a:t>
            </a:r>
            <a:r>
              <a:rPr lang="en-US" sz="2000" dirty="0" smtClean="0"/>
              <a:t>.</a:t>
            </a:r>
          </a:p>
          <a:p>
            <a:pPr lvl="0" algn="just"/>
            <a:endParaRPr lang="en-PH" sz="2000" dirty="0"/>
          </a:p>
          <a:p>
            <a:pPr algn="just"/>
            <a:r>
              <a:rPr lang="en-US" sz="2000" b="1" dirty="0"/>
              <a:t>4. Buying Power</a:t>
            </a:r>
            <a:endParaRPr lang="en-PH" sz="2000" dirty="0"/>
          </a:p>
          <a:p>
            <a:pPr lvl="0" algn="just"/>
            <a:r>
              <a:rPr lang="en-US" sz="2000" dirty="0"/>
              <a:t>Media outlets need money and advertising is a primary revenue stream. With less advertisers in certain industries there is more room for negotiation and opportunities for better or unique placement.</a:t>
            </a:r>
            <a:endParaRPr lang="en-PH" sz="2000" dirty="0"/>
          </a:p>
          <a:p>
            <a:pPr lvl="0" algn="just"/>
            <a:endParaRPr lang="en-PH" dirty="0">
              <a:latin typeface="Century Gothic" panose="020B0502020202020204" pitchFamily="34" charset="0"/>
            </a:endParaRPr>
          </a:p>
          <a:p>
            <a:pPr algn="just"/>
            <a:endParaRPr lang="en-PH" dirty="0">
              <a:latin typeface="Century Gothic" panose="020B0502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06" y="865872"/>
            <a:ext cx="3260501" cy="5122804"/>
          </a:xfrm>
          <a:prstGeom prst="rect">
            <a:avLst/>
          </a:prstGeom>
        </p:spPr>
      </p:pic>
    </p:spTree>
    <p:extLst>
      <p:ext uri="{BB962C8B-B14F-4D97-AF65-F5344CB8AC3E}">
        <p14:creationId xmlns:p14="http://schemas.microsoft.com/office/powerpoint/2010/main" val="491814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3" name="TextBox 2"/>
          <p:cNvSpPr txBox="1"/>
          <p:nvPr/>
        </p:nvSpPr>
        <p:spPr>
          <a:xfrm>
            <a:off x="3528811" y="811369"/>
            <a:ext cx="8087933" cy="4678204"/>
          </a:xfrm>
          <a:prstGeom prst="rect">
            <a:avLst/>
          </a:prstGeom>
          <a:noFill/>
        </p:spPr>
        <p:txBody>
          <a:bodyPr wrap="square" rtlCol="0">
            <a:spAutoFit/>
          </a:bodyPr>
          <a:lstStyle/>
          <a:p>
            <a:pPr algn="just"/>
            <a:r>
              <a:rPr lang="en-US" sz="2400" b="1" dirty="0">
                <a:latin typeface="Century Gothic" panose="020B0502020202020204" pitchFamily="34" charset="0"/>
              </a:rPr>
              <a:t>Benefits of </a:t>
            </a:r>
            <a:r>
              <a:rPr lang="en-US" sz="2400" b="1" dirty="0" smtClean="0">
                <a:latin typeface="Century Gothic" panose="020B0502020202020204" pitchFamily="34" charset="0"/>
              </a:rPr>
              <a:t>Advertising:</a:t>
            </a:r>
          </a:p>
          <a:p>
            <a:pPr lvl="0" algn="just"/>
            <a:endParaRPr lang="en-PH" dirty="0" smtClean="0">
              <a:latin typeface="Century Gothic" panose="020B0502020202020204" pitchFamily="34" charset="0"/>
            </a:endParaRPr>
          </a:p>
          <a:p>
            <a:pPr algn="just"/>
            <a:r>
              <a:rPr lang="en-US" sz="2000" b="1" dirty="0">
                <a:latin typeface="Century Gothic" panose="020B0502020202020204" pitchFamily="34" charset="0"/>
              </a:rPr>
              <a:t>5. Historical Precedence</a:t>
            </a:r>
            <a:endParaRPr lang="en-PH" sz="2000" dirty="0">
              <a:latin typeface="Century Gothic" panose="020B0502020202020204" pitchFamily="34" charset="0"/>
            </a:endParaRPr>
          </a:p>
          <a:p>
            <a:pPr lvl="0" algn="just"/>
            <a:r>
              <a:rPr lang="en-US" sz="2000" dirty="0">
                <a:latin typeface="Century Gothic" panose="020B0502020202020204" pitchFamily="34" charset="0"/>
              </a:rPr>
              <a:t>Over the years, numerous studies and case histories have been developed to prove that companies should maintain advertising during a recession. History tells us that the best results (increased sales, attendance, funding, etc.) among competing companies through tough economic periods were produced by the organizations that advertised the most</a:t>
            </a:r>
            <a:r>
              <a:rPr lang="en-US" sz="2000" dirty="0" smtClean="0">
                <a:latin typeface="Century Gothic" panose="020B0502020202020204" pitchFamily="34" charset="0"/>
              </a:rPr>
              <a:t>.</a:t>
            </a:r>
          </a:p>
          <a:p>
            <a:pPr lvl="0" algn="just"/>
            <a:endParaRPr lang="en-PH" sz="2000" dirty="0">
              <a:latin typeface="Century Gothic" panose="020B0502020202020204" pitchFamily="34" charset="0"/>
            </a:endParaRPr>
          </a:p>
          <a:p>
            <a:pPr algn="just"/>
            <a:r>
              <a:rPr lang="en-US" sz="2000" b="1" dirty="0">
                <a:latin typeface="Century Gothic" panose="020B0502020202020204" pitchFamily="34" charset="0"/>
              </a:rPr>
              <a:t>6. Influence</a:t>
            </a:r>
            <a:endParaRPr lang="en-PH" sz="2000" dirty="0">
              <a:latin typeface="Century Gothic" panose="020B0502020202020204" pitchFamily="34" charset="0"/>
            </a:endParaRPr>
          </a:p>
          <a:p>
            <a:pPr lvl="0" algn="just"/>
            <a:r>
              <a:rPr lang="en-US" sz="2000" dirty="0">
                <a:latin typeface="Century Gothic" panose="020B0502020202020204" pitchFamily="34" charset="0"/>
              </a:rPr>
              <a:t>Today’s advertising influences tomorrow’s buyers. Advertising turns wants into needs.</a:t>
            </a:r>
            <a:endParaRPr lang="en-PH" sz="2000" dirty="0">
              <a:latin typeface="Century Gothic" panose="020B0502020202020204" pitchFamily="34" charset="0"/>
            </a:endParaRPr>
          </a:p>
          <a:p>
            <a:pPr lvl="0" algn="just"/>
            <a:endParaRPr lang="en-PH" dirty="0">
              <a:latin typeface="Century Gothic" panose="020B0502020202020204" pitchFamily="34" charset="0"/>
            </a:endParaRPr>
          </a:p>
          <a:p>
            <a:pPr algn="just"/>
            <a:endParaRPr lang="en-PH" dirty="0">
              <a:latin typeface="Century Gothic" panose="020B0502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71" y="901522"/>
            <a:ext cx="3178899" cy="5061396"/>
          </a:xfrm>
          <a:prstGeom prst="rect">
            <a:avLst/>
          </a:prstGeom>
        </p:spPr>
      </p:pic>
    </p:spTree>
    <p:extLst>
      <p:ext uri="{BB962C8B-B14F-4D97-AF65-F5344CB8AC3E}">
        <p14:creationId xmlns:p14="http://schemas.microsoft.com/office/powerpoint/2010/main" val="2816168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3" name="TextBox 2"/>
          <p:cNvSpPr txBox="1"/>
          <p:nvPr/>
        </p:nvSpPr>
        <p:spPr>
          <a:xfrm>
            <a:off x="3528811" y="811369"/>
            <a:ext cx="8087933" cy="3754874"/>
          </a:xfrm>
          <a:prstGeom prst="rect">
            <a:avLst/>
          </a:prstGeom>
          <a:noFill/>
        </p:spPr>
        <p:txBody>
          <a:bodyPr wrap="square" rtlCol="0">
            <a:spAutoFit/>
          </a:bodyPr>
          <a:lstStyle/>
          <a:p>
            <a:pPr algn="just"/>
            <a:r>
              <a:rPr lang="en-US" sz="2400" b="1" dirty="0">
                <a:latin typeface="Century Gothic" panose="020B0502020202020204" pitchFamily="34" charset="0"/>
              </a:rPr>
              <a:t>Benefits of </a:t>
            </a:r>
            <a:r>
              <a:rPr lang="en-US" sz="2400" b="1" dirty="0" smtClean="0">
                <a:latin typeface="Century Gothic" panose="020B0502020202020204" pitchFamily="34" charset="0"/>
              </a:rPr>
              <a:t>Advertising:</a:t>
            </a:r>
          </a:p>
          <a:p>
            <a:pPr lvl="0" algn="just"/>
            <a:endParaRPr lang="en-PH" dirty="0" smtClean="0">
              <a:latin typeface="Century Gothic" panose="020B0502020202020204" pitchFamily="34" charset="0"/>
            </a:endParaRPr>
          </a:p>
          <a:p>
            <a:pPr algn="just"/>
            <a:r>
              <a:rPr lang="en-US" sz="2000" b="1" dirty="0">
                <a:latin typeface="Century Gothic" panose="020B0502020202020204" pitchFamily="34" charset="0"/>
              </a:rPr>
              <a:t>7. Competitive edge</a:t>
            </a:r>
            <a:endParaRPr lang="en-PH" sz="2000" dirty="0">
              <a:latin typeface="Century Gothic" panose="020B0502020202020204" pitchFamily="34" charset="0"/>
            </a:endParaRPr>
          </a:p>
          <a:p>
            <a:pPr lvl="0" algn="just"/>
            <a:r>
              <a:rPr lang="en-US" sz="2000" dirty="0">
                <a:latin typeface="Century Gothic" panose="020B0502020202020204" pitchFamily="34" charset="0"/>
              </a:rPr>
              <a:t>Frequent advertising can help a brand establish forefront awareness and beat its competition</a:t>
            </a:r>
            <a:r>
              <a:rPr lang="en-US" sz="2000" dirty="0" smtClean="0">
                <a:latin typeface="Century Gothic" panose="020B0502020202020204" pitchFamily="34" charset="0"/>
              </a:rPr>
              <a:t>.</a:t>
            </a:r>
          </a:p>
          <a:p>
            <a:pPr lvl="0" algn="just"/>
            <a:endParaRPr lang="en-PH" sz="2000" dirty="0">
              <a:latin typeface="Century Gothic" panose="020B0502020202020204" pitchFamily="34" charset="0"/>
            </a:endParaRPr>
          </a:p>
          <a:p>
            <a:pPr algn="just"/>
            <a:r>
              <a:rPr lang="en-US" sz="2000" b="1" dirty="0">
                <a:latin typeface="Century Gothic" panose="020B0502020202020204" pitchFamily="34" charset="0"/>
              </a:rPr>
              <a:t>8. Consistency</a:t>
            </a:r>
            <a:endParaRPr lang="en-PH" sz="2000" dirty="0">
              <a:latin typeface="Century Gothic" panose="020B0502020202020204" pitchFamily="34" charset="0"/>
            </a:endParaRPr>
          </a:p>
          <a:p>
            <a:pPr lvl="0" algn="just"/>
            <a:r>
              <a:rPr lang="en-US" sz="2000" dirty="0">
                <a:latin typeface="Century Gothic" panose="020B0502020202020204" pitchFamily="34" charset="0"/>
              </a:rPr>
              <a:t>Advertising helps establish even sales throughout the year. By advertising on a regular basis and running special promotions, you can lessen the impact of slow periods.</a:t>
            </a:r>
            <a:endParaRPr lang="en-PH" sz="2000" dirty="0">
              <a:latin typeface="Century Gothic" panose="020B0502020202020204" pitchFamily="34" charset="0"/>
            </a:endParaRPr>
          </a:p>
          <a:p>
            <a:pPr algn="just"/>
            <a:endParaRPr lang="en-PH" dirty="0">
              <a:latin typeface="Century Gothic" panose="020B0502020202020204" pitchFamily="34" charset="0"/>
            </a:endParaRPr>
          </a:p>
          <a:p>
            <a:pPr algn="just"/>
            <a:endParaRPr lang="en-PH" dirty="0">
              <a:latin typeface="Century Gothic" panose="020B0502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756" y="854495"/>
            <a:ext cx="3190849" cy="5147060"/>
          </a:xfrm>
          <a:prstGeom prst="rect">
            <a:avLst/>
          </a:prstGeom>
        </p:spPr>
      </p:pic>
    </p:spTree>
    <p:extLst>
      <p:ext uri="{BB962C8B-B14F-4D97-AF65-F5344CB8AC3E}">
        <p14:creationId xmlns:p14="http://schemas.microsoft.com/office/powerpoint/2010/main" val="685752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3" name="TextBox 2"/>
          <p:cNvSpPr txBox="1"/>
          <p:nvPr/>
        </p:nvSpPr>
        <p:spPr>
          <a:xfrm>
            <a:off x="3528811" y="811369"/>
            <a:ext cx="8087933" cy="3754874"/>
          </a:xfrm>
          <a:prstGeom prst="rect">
            <a:avLst/>
          </a:prstGeom>
          <a:noFill/>
        </p:spPr>
        <p:txBody>
          <a:bodyPr wrap="square" rtlCol="0">
            <a:spAutoFit/>
          </a:bodyPr>
          <a:lstStyle/>
          <a:p>
            <a:pPr algn="just"/>
            <a:r>
              <a:rPr lang="en-US" sz="2400" b="1" dirty="0">
                <a:latin typeface="Century Gothic" panose="020B0502020202020204" pitchFamily="34" charset="0"/>
              </a:rPr>
              <a:t>Benefits of </a:t>
            </a:r>
            <a:r>
              <a:rPr lang="en-US" sz="2400" b="1" dirty="0" smtClean="0">
                <a:latin typeface="Century Gothic" panose="020B0502020202020204" pitchFamily="34" charset="0"/>
              </a:rPr>
              <a:t>Advertising:</a:t>
            </a:r>
          </a:p>
          <a:p>
            <a:pPr lvl="0" algn="just"/>
            <a:endParaRPr lang="en-PH" dirty="0" smtClean="0">
              <a:latin typeface="Century Gothic" panose="020B0502020202020204" pitchFamily="34" charset="0"/>
            </a:endParaRPr>
          </a:p>
          <a:p>
            <a:pPr algn="just"/>
            <a:r>
              <a:rPr lang="en-US" sz="2000" b="1" dirty="0">
                <a:latin typeface="Century Gothic" panose="020B0502020202020204" pitchFamily="34" charset="0"/>
              </a:rPr>
              <a:t>9. Cut through the clutter</a:t>
            </a:r>
            <a:endParaRPr lang="en-PH" sz="2000" dirty="0">
              <a:latin typeface="Century Gothic" panose="020B0502020202020204" pitchFamily="34" charset="0"/>
            </a:endParaRPr>
          </a:p>
          <a:p>
            <a:pPr lvl="0" algn="just"/>
            <a:r>
              <a:rPr lang="en-US" sz="2000" dirty="0">
                <a:latin typeface="Century Gothic" panose="020B0502020202020204" pitchFamily="34" charset="0"/>
              </a:rPr>
              <a:t>Unique, strategically-grounded advertising helps cut through the clutter by repeating a message to the target audience, increasing the odds that your message will be retained</a:t>
            </a:r>
            <a:r>
              <a:rPr lang="en-US" sz="2000" dirty="0" smtClean="0">
                <a:latin typeface="Century Gothic" panose="020B0502020202020204" pitchFamily="34" charset="0"/>
              </a:rPr>
              <a:t>.</a:t>
            </a:r>
          </a:p>
          <a:p>
            <a:pPr lvl="0" algn="just"/>
            <a:endParaRPr lang="en-PH" sz="2000" dirty="0">
              <a:latin typeface="Century Gothic" panose="020B0502020202020204" pitchFamily="34" charset="0"/>
            </a:endParaRPr>
          </a:p>
          <a:p>
            <a:pPr algn="just"/>
            <a:r>
              <a:rPr lang="en-US" sz="2000" b="1" dirty="0">
                <a:latin typeface="Century Gothic" panose="020B0502020202020204" pitchFamily="34" charset="0"/>
              </a:rPr>
              <a:t>10. Reach</a:t>
            </a:r>
            <a:endParaRPr lang="en-PH" sz="2000" dirty="0">
              <a:latin typeface="Century Gothic" panose="020B0502020202020204" pitchFamily="34" charset="0"/>
            </a:endParaRPr>
          </a:p>
          <a:p>
            <a:pPr lvl="0" algn="just"/>
            <a:r>
              <a:rPr lang="en-US" sz="2000" dirty="0">
                <a:latin typeface="Century Gothic" panose="020B0502020202020204" pitchFamily="34" charset="0"/>
              </a:rPr>
              <a:t>Advertising can reach geographically dispersed target audiences at a low cost per exposure.</a:t>
            </a:r>
            <a:endParaRPr lang="en-PH" sz="2000" dirty="0">
              <a:latin typeface="Century Gothic" panose="020B0502020202020204" pitchFamily="34" charset="0"/>
            </a:endParaRPr>
          </a:p>
          <a:p>
            <a:pPr lvl="0" algn="just"/>
            <a:endParaRPr lang="en-PH" dirty="0">
              <a:latin typeface="Century Gothic" panose="020B0502020202020204" pitchFamily="34" charset="0"/>
            </a:endParaRPr>
          </a:p>
          <a:p>
            <a:pPr algn="just"/>
            <a:endParaRPr lang="en-PH" dirty="0">
              <a:latin typeface="Century Gothic" panose="020B0502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7" y="833241"/>
            <a:ext cx="3348507" cy="5168313"/>
          </a:xfrm>
          <a:prstGeom prst="rect">
            <a:avLst/>
          </a:prstGeom>
        </p:spPr>
      </p:pic>
    </p:spTree>
    <p:extLst>
      <p:ext uri="{BB962C8B-B14F-4D97-AF65-F5344CB8AC3E}">
        <p14:creationId xmlns:p14="http://schemas.microsoft.com/office/powerpoint/2010/main" val="19117510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PH" b="1" dirty="0" smtClean="0">
                <a:latin typeface="Century Gothic" panose="020B0502020202020204" pitchFamily="34" charset="0"/>
              </a:rPr>
              <a:t>WHAT IS ADVERTISING?</a:t>
            </a:r>
          </a:p>
          <a:p>
            <a:pPr lvl="0" algn="just"/>
            <a:r>
              <a:rPr lang="en-US" dirty="0">
                <a:latin typeface="Century Gothic" panose="020B0502020202020204" pitchFamily="34" charset="0"/>
              </a:rPr>
              <a:t>Advertising is causing to know to remember, to do</a:t>
            </a:r>
            <a:endParaRPr lang="en-PH" dirty="0">
              <a:latin typeface="Century Gothic" panose="020B0502020202020204" pitchFamily="34" charset="0"/>
            </a:endParaRPr>
          </a:p>
          <a:p>
            <a:pPr lvl="0" algn="just"/>
            <a:r>
              <a:rPr lang="en-US" dirty="0">
                <a:latin typeface="Century Gothic" panose="020B0502020202020204" pitchFamily="34" charset="0"/>
              </a:rPr>
              <a:t>Advertising is any form of paid non-personal presentation of ideas, goods or services for the purpose of inducting people to buy</a:t>
            </a:r>
            <a:endParaRPr lang="en-PH" dirty="0">
              <a:latin typeface="Century Gothic" panose="020B0502020202020204" pitchFamily="34" charset="0"/>
            </a:endParaRPr>
          </a:p>
          <a:p>
            <a:pPr lvl="0" algn="just"/>
            <a:r>
              <a:rPr lang="en-US" dirty="0">
                <a:latin typeface="Century Gothic" panose="020B0502020202020204" pitchFamily="34" charset="0"/>
              </a:rPr>
              <a:t>Advertising is a paid form of non-personal presentation of ideas, goods or services by an identified sponsor</a:t>
            </a:r>
            <a:endParaRPr lang="en-PH" dirty="0">
              <a:latin typeface="Century Gothic" panose="020B0502020202020204" pitchFamily="34" charset="0"/>
            </a:endParaRPr>
          </a:p>
          <a:p>
            <a:pPr lvl="0" algn="just"/>
            <a:r>
              <a:rPr lang="en-US" dirty="0">
                <a:latin typeface="Century Gothic" panose="020B0502020202020204" pitchFamily="34" charset="0"/>
              </a:rPr>
              <a:t>Advertising consists of all the activities involves in presenting to a group, a non-personal, oral or visual, openly sponsored message regarding disseminated through one or more media and is paid for by an identified </a:t>
            </a:r>
            <a:r>
              <a:rPr lang="en-US" dirty="0" smtClean="0">
                <a:latin typeface="Century Gothic" panose="020B0502020202020204" pitchFamily="34" charset="0"/>
              </a:rPr>
              <a:t>sponsor</a:t>
            </a:r>
            <a:endParaRPr lang="en-PH" dirty="0">
              <a:latin typeface="Century Gothic" panose="020B0502020202020204" pitchFamily="34" charset="0"/>
            </a:endParaRPr>
          </a:p>
        </p:txBody>
      </p:sp>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984" y="864109"/>
            <a:ext cx="3177754" cy="5120640"/>
          </a:xfrm>
          <a:prstGeom prst="rect">
            <a:avLst/>
          </a:prstGeom>
        </p:spPr>
      </p:pic>
    </p:spTree>
    <p:extLst>
      <p:ext uri="{BB962C8B-B14F-4D97-AF65-F5344CB8AC3E}">
        <p14:creationId xmlns:p14="http://schemas.microsoft.com/office/powerpoint/2010/main" val="3228487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PH" b="1" dirty="0" smtClean="0">
                <a:latin typeface="Century Gothic" panose="020B0502020202020204" pitchFamily="34" charset="0"/>
              </a:rPr>
              <a:t>WHAT IS ADVERTISING?</a:t>
            </a:r>
          </a:p>
          <a:p>
            <a:pPr lvl="0" algn="just"/>
            <a:r>
              <a:rPr lang="en-US" dirty="0">
                <a:latin typeface="Century Gothic" panose="020B0502020202020204" pitchFamily="34" charset="0"/>
              </a:rPr>
              <a:t> A form of communication for marketing and used to encourage, persuade, or manipulate an audience (viewers-readers – listeners-a specific group) to continue or take some new action</a:t>
            </a:r>
            <a:endParaRPr lang="en-PH" dirty="0">
              <a:latin typeface="Century Gothic" panose="020B0502020202020204" pitchFamily="34" charset="0"/>
            </a:endParaRPr>
          </a:p>
          <a:p>
            <a:pPr lvl="0" algn="just"/>
            <a:r>
              <a:rPr lang="en-US" dirty="0">
                <a:latin typeface="Century Gothic" panose="020B0502020202020204" pitchFamily="34" charset="0"/>
              </a:rPr>
              <a:t>Advertising means spreading of information about the characteristics of the product to the prospective customers with a view to sell the product or increase the sale volume</a:t>
            </a:r>
            <a:endParaRPr lang="en-PH" dirty="0">
              <a:latin typeface="Century Gothic" panose="020B0502020202020204" pitchFamily="34" charset="0"/>
            </a:endParaRPr>
          </a:p>
          <a:p>
            <a:pPr lvl="0" algn="just"/>
            <a:r>
              <a:rPr lang="en-US" dirty="0">
                <a:latin typeface="Century Gothic" panose="020B0502020202020204" pitchFamily="34" charset="0"/>
              </a:rPr>
              <a:t>ad </a:t>
            </a:r>
            <a:r>
              <a:rPr lang="en-US" dirty="0" err="1">
                <a:latin typeface="Century Gothic" panose="020B0502020202020204" pitchFamily="34" charset="0"/>
              </a:rPr>
              <a:t>vertere</a:t>
            </a:r>
            <a:r>
              <a:rPr lang="en-US" dirty="0">
                <a:latin typeface="Century Gothic" panose="020B0502020202020204" pitchFamily="34" charset="0"/>
              </a:rPr>
              <a:t> means "to turn toward.“</a:t>
            </a:r>
            <a:endParaRPr lang="en-PH" dirty="0">
              <a:latin typeface="Century Gothic" panose="020B0502020202020204" pitchFamily="34" charset="0"/>
            </a:endParaRPr>
          </a:p>
          <a:p>
            <a:pPr algn="just"/>
            <a:endParaRPr lang="en-PH" dirty="0">
              <a:latin typeface="Century Gothic" panose="020B0502020202020204" pitchFamily="34" charset="0"/>
            </a:endParaRPr>
          </a:p>
        </p:txBody>
      </p:sp>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04" y="864108"/>
            <a:ext cx="3255141" cy="5120640"/>
          </a:xfrm>
          <a:prstGeom prst="rect">
            <a:avLst/>
          </a:prstGeom>
        </p:spPr>
      </p:pic>
    </p:spTree>
    <p:extLst>
      <p:ext uri="{BB962C8B-B14F-4D97-AF65-F5344CB8AC3E}">
        <p14:creationId xmlns:p14="http://schemas.microsoft.com/office/powerpoint/2010/main" val="3150977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s-ES" b="1" dirty="0" err="1">
                <a:latin typeface="Century Gothic" panose="020B0502020202020204" pitchFamily="34" charset="0"/>
              </a:rPr>
              <a:t>Features</a:t>
            </a:r>
            <a:r>
              <a:rPr lang="es-ES" b="1" dirty="0">
                <a:latin typeface="Century Gothic" panose="020B0502020202020204" pitchFamily="34" charset="0"/>
              </a:rPr>
              <a:t> of </a:t>
            </a:r>
            <a:r>
              <a:rPr lang="es-ES" b="1" dirty="0" err="1" smtClean="0">
                <a:latin typeface="Century Gothic" panose="020B0502020202020204" pitchFamily="34" charset="0"/>
              </a:rPr>
              <a:t>Advertising</a:t>
            </a:r>
            <a:r>
              <a:rPr lang="es-ES" b="1" dirty="0" smtClean="0">
                <a:latin typeface="Century Gothic" panose="020B0502020202020204" pitchFamily="34" charset="0"/>
              </a:rPr>
              <a:t>: </a:t>
            </a:r>
            <a:endParaRPr lang="en-PH" dirty="0">
              <a:latin typeface="Century Gothic" panose="020B0502020202020204" pitchFamily="34" charset="0"/>
            </a:endParaRPr>
          </a:p>
          <a:p>
            <a:pPr lvl="0" algn="just"/>
            <a:r>
              <a:rPr lang="en-US" dirty="0">
                <a:latin typeface="Century Gothic" panose="020B0502020202020204" pitchFamily="34" charset="0"/>
              </a:rPr>
              <a:t>It is directed towards increasing the sales of business</a:t>
            </a:r>
            <a:endParaRPr lang="en-PH" dirty="0">
              <a:latin typeface="Century Gothic" panose="020B0502020202020204" pitchFamily="34" charset="0"/>
            </a:endParaRPr>
          </a:p>
          <a:p>
            <a:pPr lvl="0" algn="just"/>
            <a:r>
              <a:rPr lang="en-US" dirty="0">
                <a:latin typeface="Century Gothic" panose="020B0502020202020204" pitchFamily="34" charset="0"/>
              </a:rPr>
              <a:t>Advertising is a paid form of publicity</a:t>
            </a:r>
            <a:endParaRPr lang="en-PH" dirty="0">
              <a:latin typeface="Century Gothic" panose="020B0502020202020204" pitchFamily="34" charset="0"/>
            </a:endParaRPr>
          </a:p>
          <a:p>
            <a:pPr lvl="0" algn="just"/>
            <a:r>
              <a:rPr lang="en-US" dirty="0">
                <a:latin typeface="Century Gothic" panose="020B0502020202020204" pitchFamily="34" charset="0"/>
              </a:rPr>
              <a:t>It is non-personal. They are directed at a mass audience and nor at the individual as is in the case of personal selling.</a:t>
            </a:r>
            <a:endParaRPr lang="en-PH" dirty="0">
              <a:latin typeface="Century Gothic" panose="020B0502020202020204" pitchFamily="34" charset="0"/>
            </a:endParaRPr>
          </a:p>
          <a:p>
            <a:pPr algn="just"/>
            <a:r>
              <a:rPr lang="en-US" dirty="0">
                <a:latin typeface="Century Gothic" panose="020B0502020202020204" pitchFamily="34" charset="0"/>
              </a:rPr>
              <a:t>Advertisement is identifiable with their sponsor of originator which is not always the case with publicity or propaganda.</a:t>
            </a:r>
            <a:endParaRPr lang="en-PH" dirty="0">
              <a:latin typeface="Century Gothic" panose="020B0502020202020204" pitchFamily="34" charset="0"/>
            </a:endParaRPr>
          </a:p>
        </p:txBody>
      </p:sp>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2" y="864108"/>
            <a:ext cx="3242325" cy="5120640"/>
          </a:xfrm>
          <a:prstGeom prst="rect">
            <a:avLst/>
          </a:prstGeom>
        </p:spPr>
      </p:pic>
    </p:spTree>
    <p:extLst>
      <p:ext uri="{BB962C8B-B14F-4D97-AF65-F5344CB8AC3E}">
        <p14:creationId xmlns:p14="http://schemas.microsoft.com/office/powerpoint/2010/main" val="42217255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2" name="TextBox 1"/>
          <p:cNvSpPr txBox="1"/>
          <p:nvPr/>
        </p:nvSpPr>
        <p:spPr>
          <a:xfrm>
            <a:off x="103031" y="1107583"/>
            <a:ext cx="3193961" cy="3877985"/>
          </a:xfrm>
          <a:prstGeom prst="rect">
            <a:avLst/>
          </a:prstGeom>
          <a:noFill/>
        </p:spPr>
        <p:txBody>
          <a:bodyPr wrap="square" rtlCol="0">
            <a:spAutoFit/>
          </a:bodyPr>
          <a:lstStyle/>
          <a:p>
            <a:r>
              <a:rPr lang="es-ES" sz="2400" b="1" dirty="0" err="1">
                <a:latin typeface="Century Gothic" panose="020B0502020202020204" pitchFamily="34" charset="0"/>
              </a:rPr>
              <a:t>Objectives</a:t>
            </a:r>
            <a:r>
              <a:rPr lang="es-ES" sz="2400" b="1" dirty="0">
                <a:latin typeface="Century Gothic" panose="020B0502020202020204" pitchFamily="34" charset="0"/>
              </a:rPr>
              <a:t> of </a:t>
            </a:r>
            <a:r>
              <a:rPr lang="es-ES" sz="2400" b="1" dirty="0" err="1" smtClean="0">
                <a:latin typeface="Century Gothic" panose="020B0502020202020204" pitchFamily="34" charset="0"/>
              </a:rPr>
              <a:t>Advertising</a:t>
            </a:r>
            <a:r>
              <a:rPr lang="es-ES" sz="2400" b="1" dirty="0" smtClean="0">
                <a:latin typeface="Century Gothic" panose="020B0502020202020204" pitchFamily="34" charset="0"/>
              </a:rPr>
              <a:t>:</a:t>
            </a:r>
          </a:p>
          <a:p>
            <a:endParaRPr lang="en-PH" dirty="0"/>
          </a:p>
          <a:p>
            <a:pPr lvl="0"/>
            <a:r>
              <a:rPr lang="en-US" b="1" dirty="0" smtClean="0">
                <a:latin typeface="Century Gothic" panose="020B0502020202020204" pitchFamily="34" charset="0"/>
              </a:rPr>
              <a:t>1. Ground </a:t>
            </a:r>
            <a:r>
              <a:rPr lang="en-US" b="1" dirty="0">
                <a:latin typeface="Century Gothic" panose="020B0502020202020204" pitchFamily="34" charset="0"/>
              </a:rPr>
              <a:t>for New </a:t>
            </a:r>
            <a:r>
              <a:rPr lang="en-US" b="1" dirty="0" smtClean="0">
                <a:latin typeface="Century Gothic" panose="020B0502020202020204" pitchFamily="34" charset="0"/>
              </a:rPr>
              <a:t>Product</a:t>
            </a:r>
          </a:p>
          <a:p>
            <a:pPr algn="just"/>
            <a:r>
              <a:rPr lang="en-US" b="1" dirty="0" smtClean="0">
                <a:latin typeface="Century Gothic" panose="020B0502020202020204" pitchFamily="34" charset="0"/>
              </a:rPr>
              <a:t> </a:t>
            </a:r>
            <a:r>
              <a:rPr lang="en-US" dirty="0">
                <a:latin typeface="Century Gothic" panose="020B0502020202020204" pitchFamily="34" charset="0"/>
              </a:rPr>
              <a:t>New product needs introduction because potential customers have never used such product earlier and the advertisement prepare a ground for that new product.</a:t>
            </a:r>
            <a:endParaRPr lang="en-PH" dirty="0">
              <a:latin typeface="Century Gothic" panose="020B0502020202020204" pitchFamily="34" charset="0"/>
            </a:endParaRPr>
          </a:p>
          <a:p>
            <a:endParaRPr lang="en-PH"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5202" y="766406"/>
            <a:ext cx="3697272" cy="54867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4673" y="766406"/>
            <a:ext cx="3708735" cy="5486751"/>
          </a:xfrm>
          <a:prstGeom prst="rect">
            <a:avLst/>
          </a:prstGeom>
        </p:spPr>
      </p:pic>
    </p:spTree>
    <p:extLst>
      <p:ext uri="{BB962C8B-B14F-4D97-AF65-F5344CB8AC3E}">
        <p14:creationId xmlns:p14="http://schemas.microsoft.com/office/powerpoint/2010/main" val="3381759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2" name="TextBox 1"/>
          <p:cNvSpPr txBox="1"/>
          <p:nvPr/>
        </p:nvSpPr>
        <p:spPr>
          <a:xfrm>
            <a:off x="103031" y="1094704"/>
            <a:ext cx="3142445" cy="4801314"/>
          </a:xfrm>
          <a:prstGeom prst="rect">
            <a:avLst/>
          </a:prstGeom>
          <a:noFill/>
        </p:spPr>
        <p:txBody>
          <a:bodyPr wrap="square" rtlCol="0">
            <a:spAutoFit/>
          </a:bodyPr>
          <a:lstStyle/>
          <a:p>
            <a:pPr lvl="0" algn="just"/>
            <a:r>
              <a:rPr lang="en-US" b="1" dirty="0" smtClean="0">
                <a:latin typeface="Century Gothic" panose="020B0502020202020204" pitchFamily="34" charset="0"/>
              </a:rPr>
              <a:t>2. Creation </a:t>
            </a:r>
            <a:r>
              <a:rPr lang="en-US" b="1" dirty="0">
                <a:latin typeface="Century Gothic" panose="020B0502020202020204" pitchFamily="34" charset="0"/>
              </a:rPr>
              <a:t>of Demand</a:t>
            </a:r>
            <a:endParaRPr lang="en-PH" dirty="0">
              <a:latin typeface="Century Gothic" panose="020B0502020202020204" pitchFamily="34" charset="0"/>
            </a:endParaRPr>
          </a:p>
          <a:p>
            <a:pPr algn="just"/>
            <a:r>
              <a:rPr lang="en-US" b="1" dirty="0">
                <a:latin typeface="Century Gothic" panose="020B0502020202020204" pitchFamily="34" charset="0"/>
              </a:rPr>
              <a:t>- </a:t>
            </a:r>
            <a:r>
              <a:rPr lang="en-US" dirty="0">
                <a:latin typeface="Century Gothic" panose="020B0502020202020204" pitchFamily="34" charset="0"/>
              </a:rPr>
              <a:t>The main objective of the advertisement is to create a favorable climate for maintaining of improving sales. Customers are to be reminded about the product and the brand. It may induce new customers to buy the product by informing them its qualities since it is possible that some of the customers may change their brands.</a:t>
            </a:r>
            <a:endParaRPr lang="en-PH" dirty="0">
              <a:latin typeface="Century Gothic" panose="020B0502020202020204" pitchFamily="34" charset="0"/>
            </a:endParaRPr>
          </a:p>
          <a:p>
            <a:endParaRPr lang="en-PH"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2473" y="773403"/>
            <a:ext cx="8009050" cy="5332112"/>
          </a:xfrm>
          <a:prstGeom prst="rect">
            <a:avLst/>
          </a:prstGeom>
        </p:spPr>
      </p:pic>
    </p:spTree>
    <p:extLst>
      <p:ext uri="{BB962C8B-B14F-4D97-AF65-F5344CB8AC3E}">
        <p14:creationId xmlns:p14="http://schemas.microsoft.com/office/powerpoint/2010/main" val="41380073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2" name="TextBox 1"/>
          <p:cNvSpPr txBox="1"/>
          <p:nvPr/>
        </p:nvSpPr>
        <p:spPr>
          <a:xfrm>
            <a:off x="115910" y="1094704"/>
            <a:ext cx="3103808" cy="4478149"/>
          </a:xfrm>
          <a:prstGeom prst="rect">
            <a:avLst/>
          </a:prstGeom>
          <a:noFill/>
        </p:spPr>
        <p:txBody>
          <a:bodyPr wrap="square" rtlCol="0">
            <a:spAutoFit/>
          </a:bodyPr>
          <a:lstStyle/>
          <a:p>
            <a:pPr lvl="0"/>
            <a:r>
              <a:rPr lang="en-US" sz="1900" b="1" dirty="0" smtClean="0">
                <a:latin typeface="Century Gothic" panose="020B0502020202020204" pitchFamily="34" charset="0"/>
              </a:rPr>
              <a:t>3. </a:t>
            </a:r>
            <a:r>
              <a:rPr lang="en-US" b="1" dirty="0" smtClean="0">
                <a:latin typeface="Century Gothic" panose="020B0502020202020204" pitchFamily="34" charset="0"/>
              </a:rPr>
              <a:t>Facing the Competition</a:t>
            </a:r>
          </a:p>
          <a:p>
            <a:pPr lvl="0" algn="just"/>
            <a:r>
              <a:rPr lang="en-US" sz="1900" dirty="0" smtClean="0">
                <a:latin typeface="Century Gothic" panose="020B0502020202020204" pitchFamily="34" charset="0"/>
              </a:rPr>
              <a:t>- Another </a:t>
            </a:r>
            <a:r>
              <a:rPr lang="en-US" sz="1900" dirty="0">
                <a:latin typeface="Century Gothic" panose="020B0502020202020204" pitchFamily="34" charset="0"/>
              </a:rPr>
              <a:t>important objective of the advertisement is to face to competition. Under competitive conditions, advertisement helps to build up brand image and brand loyalty and when customers have developed brand loyalty, becomes difficult for the middlemen to change it.</a:t>
            </a:r>
            <a:endParaRPr lang="en-PH" sz="1900" dirty="0">
              <a:latin typeface="Century Gothic" panose="020B0502020202020204" pitchFamily="34" charset="0"/>
            </a:endParaRPr>
          </a:p>
          <a:p>
            <a:pPr algn="just"/>
            <a:endParaRPr lang="en-PH" sz="1900" dirty="0">
              <a:latin typeface="Century Gothic" panose="020B0502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496" y="772732"/>
            <a:ext cx="8098115" cy="5337394"/>
          </a:xfrm>
          <a:prstGeom prst="rect">
            <a:avLst/>
          </a:prstGeom>
        </p:spPr>
      </p:pic>
    </p:spTree>
    <p:extLst>
      <p:ext uri="{BB962C8B-B14F-4D97-AF65-F5344CB8AC3E}">
        <p14:creationId xmlns:p14="http://schemas.microsoft.com/office/powerpoint/2010/main" val="2063019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2" name="TextBox 1"/>
          <p:cNvSpPr txBox="1"/>
          <p:nvPr/>
        </p:nvSpPr>
        <p:spPr>
          <a:xfrm>
            <a:off x="103030" y="928622"/>
            <a:ext cx="3168203" cy="3724096"/>
          </a:xfrm>
          <a:prstGeom prst="rect">
            <a:avLst/>
          </a:prstGeom>
          <a:noFill/>
        </p:spPr>
        <p:txBody>
          <a:bodyPr wrap="square" rtlCol="0">
            <a:spAutoFit/>
          </a:bodyPr>
          <a:lstStyle/>
          <a:p>
            <a:pPr lvl="0" algn="just"/>
            <a:r>
              <a:rPr lang="en-US" b="1" dirty="0" smtClean="0">
                <a:latin typeface="Century Gothic" panose="020B0502020202020204" pitchFamily="34" charset="0"/>
              </a:rPr>
              <a:t>4. Creating </a:t>
            </a:r>
            <a:r>
              <a:rPr lang="en-US" b="1" dirty="0">
                <a:latin typeface="Century Gothic" panose="020B0502020202020204" pitchFamily="34" charset="0"/>
              </a:rPr>
              <a:t>or Enhancing Goodwill</a:t>
            </a:r>
            <a:endParaRPr lang="en-PH" dirty="0">
              <a:latin typeface="Century Gothic" panose="020B0502020202020204" pitchFamily="34" charset="0"/>
            </a:endParaRPr>
          </a:p>
          <a:p>
            <a:pPr algn="just"/>
            <a:r>
              <a:rPr lang="en-US" b="1" dirty="0">
                <a:latin typeface="Century Gothic" panose="020B0502020202020204" pitchFamily="34" charset="0"/>
              </a:rPr>
              <a:t>- </a:t>
            </a:r>
            <a:r>
              <a:rPr lang="en-US" dirty="0">
                <a:latin typeface="Century Gothic" panose="020B0502020202020204" pitchFamily="34" charset="0"/>
              </a:rPr>
              <a:t>Large scale advertising is often undertaken with the objective of creating or enhancing the goodwill of the advertising company. This, in turn, increases the market receptiveness of the company's product and helps the salesmen to win customers easily.</a:t>
            </a:r>
            <a:endParaRPr lang="en-PH" dirty="0">
              <a:latin typeface="Century Gothic" panose="020B0502020202020204" pitchFamily="34" charset="0"/>
            </a:endParaRPr>
          </a:p>
          <a:p>
            <a:pPr algn="just"/>
            <a:endParaRPr lang="en-PH" sz="2000" dirty="0">
              <a:latin typeface="Century Gothic" panose="020B0502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6855" y="757773"/>
            <a:ext cx="8014521" cy="5347742"/>
          </a:xfrm>
          <a:prstGeom prst="rect">
            <a:avLst/>
          </a:prstGeom>
        </p:spPr>
      </p:pic>
    </p:spTree>
    <p:extLst>
      <p:ext uri="{BB962C8B-B14F-4D97-AF65-F5344CB8AC3E}">
        <p14:creationId xmlns:p14="http://schemas.microsoft.com/office/powerpoint/2010/main" val="3689092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DLSL Official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1" y="6105515"/>
            <a:ext cx="664772" cy="6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28008" y="6257768"/>
            <a:ext cx="512920" cy="5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7413" y="6400800"/>
            <a:ext cx="1004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PH" altLang="en-US" sz="1800" dirty="0"/>
              <a:t>De La Salle – </a:t>
            </a:r>
            <a:r>
              <a:rPr lang="en-PH" altLang="en-US" sz="1800" dirty="0" err="1"/>
              <a:t>Lipa</a:t>
            </a:r>
            <a:r>
              <a:rPr lang="en-PH" altLang="en-US" sz="1800" dirty="0"/>
              <a:t> • College of Education Arts and Sciences • Multimedia Department</a:t>
            </a:r>
          </a:p>
        </p:txBody>
      </p:sp>
      <p:sp>
        <p:nvSpPr>
          <p:cNvPr id="2" name="TextBox 1"/>
          <p:cNvSpPr txBox="1"/>
          <p:nvPr/>
        </p:nvSpPr>
        <p:spPr>
          <a:xfrm>
            <a:off x="103030" y="928622"/>
            <a:ext cx="3168203" cy="3693319"/>
          </a:xfrm>
          <a:prstGeom prst="rect">
            <a:avLst/>
          </a:prstGeom>
          <a:noFill/>
        </p:spPr>
        <p:txBody>
          <a:bodyPr wrap="square" rtlCol="0">
            <a:spAutoFit/>
          </a:bodyPr>
          <a:lstStyle/>
          <a:p>
            <a:pPr lvl="0" algn="just"/>
            <a:r>
              <a:rPr lang="en-US" b="1" dirty="0" smtClean="0">
                <a:latin typeface="Century Gothic" panose="020B0502020202020204" pitchFamily="34" charset="0"/>
              </a:rPr>
              <a:t>5. Informing </a:t>
            </a:r>
            <a:r>
              <a:rPr lang="en-US" b="1" dirty="0">
                <a:latin typeface="Century Gothic" panose="020B0502020202020204" pitchFamily="34" charset="0"/>
              </a:rPr>
              <a:t>the Changes to the Customers</a:t>
            </a:r>
            <a:endParaRPr lang="en-PH" dirty="0">
              <a:latin typeface="Century Gothic" panose="020B0502020202020204" pitchFamily="34" charset="0"/>
            </a:endParaRPr>
          </a:p>
          <a:p>
            <a:pPr algn="just"/>
            <a:r>
              <a:rPr lang="en-US" b="1" dirty="0">
                <a:latin typeface="Century Gothic" panose="020B0502020202020204" pitchFamily="34" charset="0"/>
              </a:rPr>
              <a:t>- </a:t>
            </a:r>
            <a:r>
              <a:rPr lang="en-US" dirty="0">
                <a:latin typeface="Century Gothic" panose="020B0502020202020204" pitchFamily="34" charset="0"/>
              </a:rPr>
              <a:t>Whenever changes are made in the prices, channels of distribution or in the product by way of any improvement in quality, size, weight, brand, packing, etc., they must be informed to the public by the producer through advertisement.</a:t>
            </a:r>
            <a:endParaRPr lang="en-PH" dirty="0">
              <a:latin typeface="Century Gothic" panose="020B0502020202020204" pitchFamily="34" charset="0"/>
            </a:endParaRPr>
          </a:p>
          <a:p>
            <a:pPr algn="just"/>
            <a:endParaRPr lang="en-PH" dirty="0">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9478" y="761196"/>
            <a:ext cx="8115902" cy="5344319"/>
          </a:xfrm>
          <a:prstGeom prst="rect">
            <a:avLst/>
          </a:prstGeom>
        </p:spPr>
      </p:pic>
    </p:spTree>
    <p:extLst>
      <p:ext uri="{BB962C8B-B14F-4D97-AF65-F5344CB8AC3E}">
        <p14:creationId xmlns:p14="http://schemas.microsoft.com/office/powerpoint/2010/main" val="36800563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71</TotalTime>
  <Words>1197</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Century Gothic</vt:lpstr>
      <vt:lpstr>Corbel</vt:lpstr>
      <vt:lpstr>Wingdings 2</vt:lpstr>
      <vt:lpstr>Frame</vt:lpstr>
      <vt:lpstr>ADVERTISING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dc:title>
  <dc:creator>mao salvador</dc:creator>
  <cp:lastModifiedBy>mao salvador</cp:lastModifiedBy>
  <cp:revision>8</cp:revision>
  <dcterms:created xsi:type="dcterms:W3CDTF">2015-07-26T05:47:43Z</dcterms:created>
  <dcterms:modified xsi:type="dcterms:W3CDTF">2015-07-26T06:58:56Z</dcterms:modified>
</cp:coreProperties>
</file>