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6"/>
  </p:notesMasterIdLst>
  <p:handoutMasterIdLst>
    <p:handoutMasterId r:id="rId17"/>
  </p:handoutMasterIdLst>
  <p:sldIdLst>
    <p:sldId id="256" r:id="rId3"/>
    <p:sldId id="257" r:id="rId4"/>
    <p:sldId id="259" r:id="rId5"/>
    <p:sldId id="266" r:id="rId6"/>
    <p:sldId id="260" r:id="rId7"/>
    <p:sldId id="261" r:id="rId8"/>
    <p:sldId id="262" r:id="rId9"/>
    <p:sldId id="263" r:id="rId10"/>
    <p:sldId id="264" r:id="rId11"/>
    <p:sldId id="265" r:id="rId12"/>
    <p:sldId id="267" r:id="rId13"/>
    <p:sldId id="268" r:id="rId14"/>
    <p:sldId id="26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15" autoAdjust="0"/>
    <p:restoredTop sz="95274" autoAdjust="0"/>
  </p:normalViewPr>
  <p:slideViewPr>
    <p:cSldViewPr>
      <p:cViewPr varScale="1">
        <p:scale>
          <a:sx n="74" d="100"/>
          <a:sy n="74" d="100"/>
        </p:scale>
        <p:origin x="354" y="72"/>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12/14/2015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12/14/2015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12/14/2015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12/14/2015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12/14/2015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12/14/2015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12/14/2015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12/14/2015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12/14/2015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12/14/2015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Components of DEVCOMM</a:t>
            </a:r>
            <a:endParaRPr lang="en-US" sz="6000" dirty="0"/>
          </a:p>
        </p:txBody>
      </p:sp>
      <p:sp>
        <p:nvSpPr>
          <p:cNvPr id="3" name="Subtitle 2"/>
          <p:cNvSpPr>
            <a:spLocks noGrp="1"/>
          </p:cNvSpPr>
          <p:nvPr>
            <p:ph type="subTitle" idx="1"/>
          </p:nvPr>
        </p:nvSpPr>
        <p:spPr/>
        <p:txBody>
          <a:bodyPr/>
          <a:lstStyle/>
          <a:p>
            <a:r>
              <a:rPr lang="en-US" b="1" dirty="0" smtClean="0">
                <a:solidFill>
                  <a:srgbClr val="0070C0"/>
                </a:solidFill>
                <a:latin typeface="+mj-lt"/>
              </a:rPr>
              <a:t>Module 5</a:t>
            </a:r>
            <a:endParaRPr lang="en-US" b="1" dirty="0">
              <a:solidFill>
                <a:srgbClr val="0070C0"/>
              </a:solidFill>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Core Areas of Development:</a:t>
            </a:r>
            <a:endParaRPr lang="en-US" b="1" dirty="0">
              <a:solidFill>
                <a:srgbClr val="0070C0"/>
              </a:solidFill>
            </a:endParaRPr>
          </a:p>
        </p:txBody>
      </p:sp>
      <p:sp>
        <p:nvSpPr>
          <p:cNvPr id="14" name="Content Placeholder 13"/>
          <p:cNvSpPr>
            <a:spLocks noGrp="1"/>
          </p:cNvSpPr>
          <p:nvPr>
            <p:ph idx="1"/>
          </p:nvPr>
        </p:nvSpPr>
        <p:spPr>
          <a:xfrm>
            <a:off x="1733314" y="1705482"/>
            <a:ext cx="9373126" cy="4267200"/>
          </a:xfrm>
        </p:spPr>
        <p:txBody>
          <a:bodyPr>
            <a:normAutofit/>
          </a:bodyPr>
          <a:lstStyle/>
          <a:p>
            <a:pPr algn="just"/>
            <a:r>
              <a:rPr lang="en-PH" sz="2000" dirty="0" smtClean="0">
                <a:latin typeface="+mj-lt"/>
              </a:rPr>
              <a:t>The </a:t>
            </a:r>
            <a:r>
              <a:rPr lang="en-PH" sz="2000" dirty="0">
                <a:latin typeface="+mj-lt"/>
              </a:rPr>
              <a:t>basic purpose of development is to enlarge people’s choices and create an environment for people to enjoy long, healthy and creative lives. </a:t>
            </a:r>
            <a:r>
              <a:rPr lang="en-PH" sz="2000" dirty="0" smtClean="0">
                <a:latin typeface="+mj-lt"/>
              </a:rPr>
              <a:t>Following are the </a:t>
            </a:r>
            <a:r>
              <a:rPr lang="en-PH" sz="2000" dirty="0">
                <a:latin typeface="+mj-lt"/>
              </a:rPr>
              <a:t>core areas of </a:t>
            </a:r>
            <a:r>
              <a:rPr lang="en-PH" sz="2000" dirty="0" smtClean="0">
                <a:latin typeface="+mj-lt"/>
              </a:rPr>
              <a:t>development:</a:t>
            </a:r>
          </a:p>
          <a:p>
            <a:pPr marL="457200" indent="-457200">
              <a:buFont typeface="+mj-lt"/>
              <a:buAutoNum type="arabicPeriod"/>
            </a:pPr>
            <a:r>
              <a:rPr lang="en-US" sz="2000" dirty="0" smtClean="0">
                <a:latin typeface="+mj-lt"/>
              </a:rPr>
              <a:t>Agriculture </a:t>
            </a:r>
            <a:endParaRPr lang="en-US" sz="2000" dirty="0">
              <a:latin typeface="+mj-lt"/>
            </a:endParaRPr>
          </a:p>
          <a:p>
            <a:pPr marL="457200" indent="-457200">
              <a:buFont typeface="+mj-lt"/>
              <a:buAutoNum type="arabicPeriod"/>
            </a:pPr>
            <a:r>
              <a:rPr lang="en-US" sz="2000" dirty="0" smtClean="0">
                <a:latin typeface="+mj-lt"/>
              </a:rPr>
              <a:t>Fisheries </a:t>
            </a:r>
          </a:p>
          <a:p>
            <a:pPr marL="457200" indent="-457200">
              <a:buFont typeface="+mj-lt"/>
              <a:buAutoNum type="arabicPeriod"/>
            </a:pPr>
            <a:r>
              <a:rPr lang="en-US" sz="2000" dirty="0" smtClean="0">
                <a:latin typeface="+mj-lt"/>
              </a:rPr>
              <a:t>Animal </a:t>
            </a:r>
            <a:r>
              <a:rPr lang="en-US" sz="2000" dirty="0">
                <a:latin typeface="+mj-lt"/>
              </a:rPr>
              <a:t>Husbandry </a:t>
            </a:r>
          </a:p>
          <a:p>
            <a:pPr marL="457200" indent="-457200">
              <a:buFont typeface="+mj-lt"/>
              <a:buAutoNum type="arabicPeriod"/>
            </a:pPr>
            <a:r>
              <a:rPr lang="en-US" sz="2000" dirty="0" smtClean="0">
                <a:latin typeface="+mj-lt"/>
              </a:rPr>
              <a:t>Food </a:t>
            </a:r>
            <a:r>
              <a:rPr lang="en-US" sz="2000" dirty="0">
                <a:latin typeface="+mj-lt"/>
              </a:rPr>
              <a:t>Security </a:t>
            </a:r>
          </a:p>
          <a:p>
            <a:pPr marL="457200" indent="-457200">
              <a:buFont typeface="+mj-lt"/>
              <a:buAutoNum type="arabicPeriod"/>
            </a:pPr>
            <a:r>
              <a:rPr lang="en-US" sz="2000" dirty="0" smtClean="0">
                <a:latin typeface="+mj-lt"/>
              </a:rPr>
              <a:t>Communication </a:t>
            </a:r>
          </a:p>
          <a:p>
            <a:pPr marL="457200" indent="-457200">
              <a:buFont typeface="+mj-lt"/>
              <a:buAutoNum type="arabicPeriod"/>
            </a:pPr>
            <a:r>
              <a:rPr lang="en-US" sz="2000" dirty="0" smtClean="0">
                <a:latin typeface="+mj-lt"/>
              </a:rPr>
              <a:t>Irrigation</a:t>
            </a:r>
            <a:endParaRPr lang="en-US" sz="20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74336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solidFill>
                  <a:srgbClr val="0070C0"/>
                </a:solidFill>
              </a:rPr>
              <a:t>Core Areas of Development:</a:t>
            </a:r>
            <a:endParaRPr lang="en-US" dirty="0"/>
          </a:p>
        </p:txBody>
      </p:sp>
      <p:sp>
        <p:nvSpPr>
          <p:cNvPr id="14" name="Content Placeholder 13"/>
          <p:cNvSpPr>
            <a:spLocks noGrp="1"/>
          </p:cNvSpPr>
          <p:nvPr>
            <p:ph idx="1"/>
          </p:nvPr>
        </p:nvSpPr>
        <p:spPr/>
        <p:txBody>
          <a:bodyPr>
            <a:normAutofit lnSpcReduction="10000"/>
          </a:bodyPr>
          <a:lstStyle/>
          <a:p>
            <a:pPr marL="457200" indent="-457200">
              <a:buFont typeface="+mj-lt"/>
              <a:buAutoNum type="arabicPeriod" startAt="7"/>
            </a:pPr>
            <a:r>
              <a:rPr lang="en-PH" dirty="0" smtClean="0">
                <a:latin typeface="+mj-lt"/>
              </a:rPr>
              <a:t>Public </a:t>
            </a:r>
            <a:r>
              <a:rPr lang="en-PH" dirty="0">
                <a:latin typeface="+mj-lt"/>
              </a:rPr>
              <a:t>Works </a:t>
            </a:r>
          </a:p>
          <a:p>
            <a:pPr marL="457200" indent="-457200">
              <a:buFont typeface="+mj-lt"/>
              <a:buAutoNum type="arabicPeriod" startAt="7"/>
            </a:pPr>
            <a:r>
              <a:rPr lang="en-PH" dirty="0" smtClean="0">
                <a:latin typeface="+mj-lt"/>
              </a:rPr>
              <a:t>Employment </a:t>
            </a:r>
          </a:p>
          <a:p>
            <a:pPr marL="457200" indent="-457200">
              <a:buFont typeface="+mj-lt"/>
              <a:buAutoNum type="arabicPeriod" startAt="7"/>
            </a:pPr>
            <a:r>
              <a:rPr lang="en-PH" dirty="0" smtClean="0">
                <a:latin typeface="+mj-lt"/>
              </a:rPr>
              <a:t>Environment </a:t>
            </a:r>
          </a:p>
          <a:p>
            <a:pPr marL="457200" indent="-457200">
              <a:buFont typeface="+mj-lt"/>
              <a:buAutoNum type="arabicPeriod" startAt="7"/>
            </a:pPr>
            <a:r>
              <a:rPr lang="en-PH" dirty="0" smtClean="0">
                <a:latin typeface="+mj-lt"/>
              </a:rPr>
              <a:t>Ecology </a:t>
            </a:r>
          </a:p>
          <a:p>
            <a:pPr marL="457200" indent="-457200">
              <a:buFont typeface="+mj-lt"/>
              <a:buAutoNum type="arabicPeriod" startAt="7"/>
            </a:pPr>
            <a:r>
              <a:rPr lang="en-PH" dirty="0" smtClean="0">
                <a:latin typeface="+mj-lt"/>
              </a:rPr>
              <a:t>Income </a:t>
            </a:r>
            <a:r>
              <a:rPr lang="en-PH" dirty="0">
                <a:latin typeface="+mj-lt"/>
              </a:rPr>
              <a:t>generation activities </a:t>
            </a:r>
          </a:p>
          <a:p>
            <a:pPr marL="457200" indent="-457200">
              <a:buFont typeface="+mj-lt"/>
              <a:buAutoNum type="arabicPeriod" startAt="7"/>
            </a:pPr>
            <a:r>
              <a:rPr lang="en-PH" dirty="0" smtClean="0">
                <a:latin typeface="+mj-lt"/>
              </a:rPr>
              <a:t>Education</a:t>
            </a:r>
          </a:p>
          <a:p>
            <a:pPr marL="457200" indent="-457200">
              <a:buFont typeface="+mj-lt"/>
              <a:buAutoNum type="arabicPeriod" startAt="7"/>
            </a:pPr>
            <a:r>
              <a:rPr lang="en-PH" dirty="0">
                <a:latin typeface="+mj-lt"/>
              </a:rPr>
              <a:t>Health and Sanitation </a:t>
            </a:r>
            <a:endParaRPr lang="en-PH" dirty="0" smtClean="0">
              <a:latin typeface="+mj-lt"/>
            </a:endParaRPr>
          </a:p>
          <a:p>
            <a:pPr marL="457200" indent="-457200">
              <a:buFont typeface="+mj-lt"/>
              <a:buAutoNum type="arabicPeriod" startAt="7"/>
            </a:pPr>
            <a:r>
              <a:rPr lang="en-PH" dirty="0" smtClean="0">
                <a:latin typeface="+mj-lt"/>
              </a:rPr>
              <a:t>Family </a:t>
            </a:r>
            <a:r>
              <a:rPr lang="en-PH" dirty="0">
                <a:latin typeface="+mj-lt"/>
              </a:rPr>
              <a:t>welfare </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185412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912812" y="943482"/>
            <a:ext cx="10333482" cy="5029200"/>
          </a:xfrm>
        </p:spPr>
        <p:txBody>
          <a:bodyPr>
            <a:normAutofit/>
          </a:bodyPr>
          <a:lstStyle/>
          <a:p>
            <a:pPr algn="just"/>
            <a:r>
              <a:rPr lang="en-PH" dirty="0">
                <a:solidFill>
                  <a:srgbClr val="0070C0"/>
                </a:solidFill>
                <a:latin typeface="+mj-lt"/>
              </a:rPr>
              <a:t>If you are involved in development communication, you need expert guidance and relevant information to inform people. You may seek that </a:t>
            </a:r>
            <a:r>
              <a:rPr lang="en-PH" dirty="0" smtClean="0">
                <a:solidFill>
                  <a:srgbClr val="0070C0"/>
                </a:solidFill>
                <a:latin typeface="+mj-lt"/>
              </a:rPr>
              <a:t>expertise </a:t>
            </a:r>
            <a:r>
              <a:rPr lang="en-PH" dirty="0">
                <a:solidFill>
                  <a:srgbClr val="0070C0"/>
                </a:solidFill>
                <a:latin typeface="+mj-lt"/>
              </a:rPr>
              <a:t>from the following</a:t>
            </a:r>
            <a:r>
              <a:rPr lang="en-PH" dirty="0" smtClean="0">
                <a:solidFill>
                  <a:srgbClr val="0070C0"/>
                </a:solidFill>
                <a:latin typeface="+mj-lt"/>
              </a:rPr>
              <a:t>:</a:t>
            </a:r>
          </a:p>
          <a:p>
            <a:pPr marL="457200" indent="-457200" algn="just">
              <a:buFont typeface="+mj-lt"/>
              <a:buAutoNum type="arabicPeriod"/>
            </a:pPr>
            <a:r>
              <a:rPr lang="en-PH" dirty="0" smtClean="0">
                <a:latin typeface="+mj-lt"/>
              </a:rPr>
              <a:t>Agricultural </a:t>
            </a:r>
            <a:r>
              <a:rPr lang="en-PH" dirty="0">
                <a:latin typeface="+mj-lt"/>
              </a:rPr>
              <a:t>schools and colleges </a:t>
            </a:r>
          </a:p>
          <a:p>
            <a:pPr marL="457200" indent="-457200" algn="just">
              <a:buFont typeface="+mj-lt"/>
              <a:buAutoNum type="arabicPeriod"/>
            </a:pPr>
            <a:r>
              <a:rPr lang="en-PH" dirty="0" smtClean="0">
                <a:latin typeface="+mj-lt"/>
              </a:rPr>
              <a:t>State </a:t>
            </a:r>
            <a:r>
              <a:rPr lang="en-PH" dirty="0">
                <a:latin typeface="+mj-lt"/>
              </a:rPr>
              <a:t>agriculture </a:t>
            </a:r>
            <a:r>
              <a:rPr lang="en-PH" dirty="0" smtClean="0">
                <a:latin typeface="+mj-lt"/>
              </a:rPr>
              <a:t>department</a:t>
            </a:r>
          </a:p>
          <a:p>
            <a:pPr marL="457200" indent="-457200" algn="just">
              <a:buFont typeface="+mj-lt"/>
              <a:buAutoNum type="arabicPeriod"/>
            </a:pPr>
            <a:r>
              <a:rPr lang="en-PH" dirty="0" smtClean="0">
                <a:latin typeface="+mj-lt"/>
              </a:rPr>
              <a:t>State </a:t>
            </a:r>
            <a:r>
              <a:rPr lang="en-PH" dirty="0">
                <a:latin typeface="+mj-lt"/>
              </a:rPr>
              <a:t>Horticulture Department </a:t>
            </a:r>
          </a:p>
          <a:p>
            <a:pPr marL="457200" indent="-457200" algn="just">
              <a:buFont typeface="+mj-lt"/>
              <a:buAutoNum type="arabicPeriod"/>
            </a:pPr>
            <a:r>
              <a:rPr lang="en-PH" dirty="0" smtClean="0">
                <a:latin typeface="+mj-lt"/>
              </a:rPr>
              <a:t>Universities </a:t>
            </a:r>
            <a:r>
              <a:rPr lang="en-PH" dirty="0">
                <a:latin typeface="+mj-lt"/>
              </a:rPr>
              <a:t>and Colleges </a:t>
            </a:r>
          </a:p>
          <a:p>
            <a:pPr marL="457200" indent="-457200" algn="just">
              <a:buFont typeface="+mj-lt"/>
              <a:buAutoNum type="arabicPeriod"/>
            </a:pPr>
            <a:r>
              <a:rPr lang="en-PH" dirty="0" smtClean="0">
                <a:latin typeface="+mj-lt"/>
              </a:rPr>
              <a:t>State </a:t>
            </a:r>
            <a:r>
              <a:rPr lang="en-PH" dirty="0">
                <a:latin typeface="+mj-lt"/>
              </a:rPr>
              <a:t>Fisheries Department </a:t>
            </a:r>
          </a:p>
          <a:p>
            <a:pPr marL="457200" indent="-457200" algn="just">
              <a:buFont typeface="+mj-lt"/>
              <a:buAutoNum type="arabicPeriod"/>
            </a:pPr>
            <a:r>
              <a:rPr lang="en-PH" dirty="0" smtClean="0">
                <a:latin typeface="+mj-lt"/>
              </a:rPr>
              <a:t>Registrar </a:t>
            </a:r>
            <a:r>
              <a:rPr lang="en-PH" dirty="0">
                <a:latin typeface="+mj-lt"/>
              </a:rPr>
              <a:t>of Co-operative Societies  </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60228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426561" y="976567"/>
            <a:ext cx="9144000" cy="4824665"/>
          </a:xfrm>
        </p:spPr>
        <p:txBody>
          <a:bodyPr>
            <a:normAutofit lnSpcReduction="10000"/>
          </a:bodyPr>
          <a:lstStyle/>
          <a:p>
            <a:pPr marL="457200" indent="-457200">
              <a:buFont typeface="+mj-lt"/>
              <a:buAutoNum type="arabicPeriod" startAt="7"/>
            </a:pPr>
            <a:r>
              <a:rPr lang="en-US" dirty="0" smtClean="0">
                <a:latin typeface="+mj-lt"/>
              </a:rPr>
              <a:t>Soil </a:t>
            </a:r>
            <a:r>
              <a:rPr lang="en-US" dirty="0">
                <a:latin typeface="+mj-lt"/>
              </a:rPr>
              <a:t>Testing Laboratories </a:t>
            </a:r>
          </a:p>
          <a:p>
            <a:pPr marL="457200" indent="-457200">
              <a:buFont typeface="+mj-lt"/>
              <a:buAutoNum type="arabicPeriod" startAt="7"/>
            </a:pPr>
            <a:r>
              <a:rPr lang="en-US" dirty="0" smtClean="0">
                <a:latin typeface="+mj-lt"/>
              </a:rPr>
              <a:t>Poultry </a:t>
            </a:r>
            <a:r>
              <a:rPr lang="en-US" dirty="0">
                <a:latin typeface="+mj-lt"/>
              </a:rPr>
              <a:t>Farms run by the Government </a:t>
            </a:r>
          </a:p>
          <a:p>
            <a:pPr marL="457200" indent="-457200">
              <a:buFont typeface="+mj-lt"/>
              <a:buAutoNum type="arabicPeriod" startAt="7"/>
            </a:pPr>
            <a:r>
              <a:rPr lang="en-US" dirty="0" smtClean="0">
                <a:latin typeface="+mj-lt"/>
              </a:rPr>
              <a:t>Model </a:t>
            </a:r>
            <a:r>
              <a:rPr lang="en-US" dirty="0">
                <a:latin typeface="+mj-lt"/>
              </a:rPr>
              <a:t>Farms </a:t>
            </a:r>
            <a:endParaRPr lang="en-US" dirty="0" smtClean="0">
              <a:latin typeface="+mj-lt"/>
            </a:endParaRPr>
          </a:p>
          <a:p>
            <a:pPr marL="457200" indent="-457200">
              <a:buFont typeface="+mj-lt"/>
              <a:buAutoNum type="arabicPeriod" startAt="7"/>
            </a:pPr>
            <a:r>
              <a:rPr lang="en-US" dirty="0" smtClean="0">
                <a:latin typeface="+mj-lt"/>
              </a:rPr>
              <a:t>Community </a:t>
            </a:r>
            <a:r>
              <a:rPr lang="en-US" dirty="0">
                <a:latin typeface="+mj-lt"/>
              </a:rPr>
              <a:t>Development Blocks </a:t>
            </a:r>
            <a:endParaRPr lang="en-US" dirty="0" smtClean="0">
              <a:latin typeface="+mj-lt"/>
            </a:endParaRPr>
          </a:p>
          <a:p>
            <a:pPr marL="457200" indent="-457200">
              <a:buFont typeface="+mj-lt"/>
              <a:buAutoNum type="arabicPeriod" startAt="7"/>
            </a:pPr>
            <a:r>
              <a:rPr lang="en-US" dirty="0" smtClean="0">
                <a:latin typeface="+mj-lt"/>
              </a:rPr>
              <a:t>Primary </a:t>
            </a:r>
            <a:r>
              <a:rPr lang="en-US" dirty="0">
                <a:latin typeface="+mj-lt"/>
              </a:rPr>
              <a:t>Health Centers </a:t>
            </a:r>
          </a:p>
          <a:p>
            <a:pPr marL="457200" indent="-457200">
              <a:buFont typeface="+mj-lt"/>
              <a:buAutoNum type="arabicPeriod" startAt="7"/>
            </a:pPr>
            <a:r>
              <a:rPr lang="en-US" dirty="0" smtClean="0">
                <a:latin typeface="+mj-lt"/>
              </a:rPr>
              <a:t>Animal </a:t>
            </a:r>
            <a:r>
              <a:rPr lang="en-US" dirty="0">
                <a:latin typeface="+mj-lt"/>
              </a:rPr>
              <a:t>Husbandry </a:t>
            </a:r>
            <a:r>
              <a:rPr lang="en-US" dirty="0" smtClean="0">
                <a:latin typeface="+mj-lt"/>
              </a:rPr>
              <a:t>Department</a:t>
            </a:r>
          </a:p>
          <a:p>
            <a:pPr marL="457200" indent="-457200">
              <a:buFont typeface="+mj-lt"/>
              <a:buAutoNum type="arabicPeriod" startAt="7"/>
            </a:pPr>
            <a:r>
              <a:rPr lang="en-US" dirty="0" smtClean="0">
                <a:latin typeface="+mj-lt"/>
              </a:rPr>
              <a:t>Government </a:t>
            </a:r>
            <a:r>
              <a:rPr lang="en-US" dirty="0">
                <a:latin typeface="+mj-lt"/>
              </a:rPr>
              <a:t>Financial &amp; Banking Agencies </a:t>
            </a:r>
          </a:p>
          <a:p>
            <a:pPr marL="457200" indent="-457200">
              <a:buFont typeface="+mj-lt"/>
              <a:buAutoNum type="arabicPeriod" startAt="7"/>
            </a:pPr>
            <a:r>
              <a:rPr lang="en-US" dirty="0" smtClean="0">
                <a:latin typeface="+mj-lt"/>
              </a:rPr>
              <a:t>Local NGOs</a:t>
            </a:r>
          </a:p>
          <a:p>
            <a:pPr marL="457200" indent="-457200">
              <a:buFont typeface="+mj-lt"/>
              <a:buAutoNum type="arabicPeriod" startAt="7"/>
            </a:pPr>
            <a:r>
              <a:rPr lang="en-US" dirty="0" smtClean="0">
                <a:latin typeface="+mj-lt"/>
              </a:rPr>
              <a:t> </a:t>
            </a:r>
            <a:r>
              <a:rPr lang="en-US" dirty="0">
                <a:latin typeface="+mj-lt"/>
              </a:rPr>
              <a:t>Sericulture Farms </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4567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674812" y="2971800"/>
            <a:ext cx="9144000" cy="914400"/>
          </a:xfrm>
        </p:spPr>
        <p:txBody>
          <a:bodyPr>
            <a:noAutofit/>
          </a:bodyPr>
          <a:lstStyle/>
          <a:p>
            <a:pPr marL="0" indent="0" algn="ctr">
              <a:buNone/>
            </a:pPr>
            <a:r>
              <a:rPr lang="en-PH" sz="3600" dirty="0" smtClean="0">
                <a:latin typeface="+mj-lt"/>
              </a:rPr>
              <a:t>Development Communication </a:t>
            </a:r>
            <a:r>
              <a:rPr lang="en-PH" sz="3600" dirty="0">
                <a:latin typeface="+mj-lt"/>
              </a:rPr>
              <a:t>can be defined as the use of communication to promote </a:t>
            </a:r>
            <a:r>
              <a:rPr lang="en-PH" sz="3600" dirty="0" smtClean="0">
                <a:latin typeface="+mj-lt"/>
              </a:rPr>
              <a:t>development.</a:t>
            </a:r>
            <a:endParaRPr lang="en-US" sz="36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
        <p:nvSpPr>
          <p:cNvPr id="2" name="Striped Right Arrow 1"/>
          <p:cNvSpPr/>
          <p:nvPr/>
        </p:nvSpPr>
        <p:spPr>
          <a:xfrm>
            <a:off x="1065212" y="1143000"/>
            <a:ext cx="4868214" cy="1676400"/>
          </a:xfrm>
          <a:prstGeom prst="striped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PH" b="1" dirty="0" smtClean="0">
                <a:solidFill>
                  <a:schemeClr val="bg1"/>
                </a:solidFill>
              </a:rPr>
              <a:t>AS WE ALL KNOW: </a:t>
            </a:r>
            <a:endParaRPr lang="en-PH" b="1" dirty="0">
              <a:solidFill>
                <a:schemeClr val="bg1"/>
              </a:solidFill>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PH" b="1" dirty="0">
                <a:solidFill>
                  <a:srgbClr val="0070C0"/>
                </a:solidFill>
              </a:rPr>
              <a:t>Role of a development </a:t>
            </a:r>
            <a:r>
              <a:rPr lang="en-PH" b="1" dirty="0" smtClean="0">
                <a:solidFill>
                  <a:srgbClr val="0070C0"/>
                </a:solidFill>
              </a:rPr>
              <a:t>communicator:</a:t>
            </a:r>
            <a:endParaRPr lang="en-US" b="1" dirty="0">
              <a:solidFill>
                <a:srgbClr val="0070C0"/>
              </a:solidFill>
            </a:endParaRPr>
          </a:p>
        </p:txBody>
      </p:sp>
      <p:sp>
        <p:nvSpPr>
          <p:cNvPr id="14" name="Content Placeholder 13"/>
          <p:cNvSpPr>
            <a:spLocks noGrp="1"/>
          </p:cNvSpPr>
          <p:nvPr>
            <p:ph idx="1"/>
          </p:nvPr>
        </p:nvSpPr>
        <p:spPr/>
        <p:txBody>
          <a:bodyPr>
            <a:normAutofit/>
          </a:bodyPr>
          <a:lstStyle/>
          <a:p>
            <a:pPr algn="just"/>
            <a:r>
              <a:rPr lang="en-PH" sz="2800" dirty="0">
                <a:latin typeface="+mj-lt"/>
              </a:rPr>
              <a:t>The development communicator plays a very significant role in explaining the development process to the common people in such a way that it finds </a:t>
            </a:r>
            <a:r>
              <a:rPr lang="en-PH" sz="2800" dirty="0" smtClean="0">
                <a:latin typeface="+mj-lt"/>
              </a:rPr>
              <a:t>acceptance.</a:t>
            </a:r>
          </a:p>
          <a:p>
            <a:pPr algn="just"/>
            <a:endParaRPr lang="en-PH" sz="2800" dirty="0">
              <a:latin typeface="+mj-lt"/>
            </a:endParaRPr>
          </a:p>
          <a:p>
            <a:pPr algn="just"/>
            <a:r>
              <a:rPr lang="en-PH" sz="2800" dirty="0">
                <a:latin typeface="+mj-lt"/>
              </a:rPr>
              <a:t>In order to achieve this objective a development communicator:</a:t>
            </a:r>
            <a:endParaRPr 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1044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PH" b="1" dirty="0">
                <a:solidFill>
                  <a:srgbClr val="0070C0"/>
                </a:solidFill>
              </a:rPr>
              <a:t>Role of a development </a:t>
            </a:r>
            <a:r>
              <a:rPr lang="en-PH" b="1" dirty="0" smtClean="0">
                <a:solidFill>
                  <a:srgbClr val="0070C0"/>
                </a:solidFill>
              </a:rPr>
              <a:t>communicator:</a:t>
            </a:r>
            <a:endParaRPr lang="en-US" b="1" dirty="0">
              <a:solidFill>
                <a:srgbClr val="0070C0"/>
              </a:solidFill>
            </a:endParaRPr>
          </a:p>
        </p:txBody>
      </p:sp>
      <p:sp>
        <p:nvSpPr>
          <p:cNvPr id="14" name="Content Placeholder 13"/>
          <p:cNvSpPr>
            <a:spLocks noGrp="1"/>
          </p:cNvSpPr>
          <p:nvPr>
            <p:ph idx="1"/>
          </p:nvPr>
        </p:nvSpPr>
        <p:spPr>
          <a:xfrm>
            <a:off x="1522414" y="1905000"/>
            <a:ext cx="9905998" cy="4267200"/>
          </a:xfrm>
        </p:spPr>
        <p:txBody>
          <a:bodyPr>
            <a:normAutofit/>
          </a:bodyPr>
          <a:lstStyle/>
          <a:p>
            <a:pPr marL="514350" indent="-514350" algn="just">
              <a:buFont typeface="+mj-lt"/>
              <a:buAutoNum type="arabicPeriod"/>
            </a:pPr>
            <a:r>
              <a:rPr lang="en-PH" sz="2800" dirty="0" smtClean="0">
                <a:latin typeface="+mj-lt"/>
              </a:rPr>
              <a:t>has </a:t>
            </a:r>
            <a:r>
              <a:rPr lang="en-PH" sz="2800" dirty="0">
                <a:latin typeface="+mj-lt"/>
              </a:rPr>
              <a:t>to understand the process of development and communication;</a:t>
            </a:r>
          </a:p>
          <a:p>
            <a:pPr marL="514350" indent="-514350" algn="just">
              <a:buFont typeface="+mj-lt"/>
              <a:buAutoNum type="arabicPeriod"/>
            </a:pPr>
            <a:r>
              <a:rPr lang="en-PH" sz="2800" dirty="0" smtClean="0">
                <a:latin typeface="+mj-lt"/>
              </a:rPr>
              <a:t>should </a:t>
            </a:r>
            <a:r>
              <a:rPr lang="en-PH" sz="2800" dirty="0">
                <a:latin typeface="+mj-lt"/>
              </a:rPr>
              <a:t>possess knowledge in professional techniques and should know the audience;</a:t>
            </a:r>
          </a:p>
          <a:p>
            <a:pPr marL="514350" indent="-514350" algn="just">
              <a:buFont typeface="+mj-lt"/>
              <a:buAutoNum type="arabicPeriod"/>
            </a:pPr>
            <a:r>
              <a:rPr lang="en-PH" sz="2800" dirty="0" smtClean="0">
                <a:latin typeface="+mj-lt"/>
              </a:rPr>
              <a:t>prepare </a:t>
            </a:r>
            <a:r>
              <a:rPr lang="en-PH" sz="2800" dirty="0">
                <a:latin typeface="+mj-lt"/>
              </a:rPr>
              <a:t>and distribute development messages to millions of people in such a way that they are received and understood, accepted and applied.</a:t>
            </a:r>
          </a:p>
          <a:p>
            <a:pPr marL="514350" indent="-514350" algn="just">
              <a:buFont typeface="+mj-lt"/>
              <a:buAutoNum type="arabicPeriod"/>
            </a:pPr>
            <a:endParaRPr 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61908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133384" y="1534032"/>
            <a:ext cx="9990786" cy="4267200"/>
          </a:xfrm>
        </p:spPr>
        <p:txBody>
          <a:bodyPr>
            <a:normAutofit/>
          </a:bodyPr>
          <a:lstStyle/>
          <a:p>
            <a:pPr algn="just"/>
            <a:r>
              <a:rPr lang="en-PH" sz="2800" dirty="0">
                <a:latin typeface="+mj-lt"/>
              </a:rPr>
              <a:t>If they accept this challenge they will be able to get the people to identify themselves as part of a society and a nation. This identity will help in bringing human resources together for the total welfare of the individual and the community at large.</a:t>
            </a:r>
            <a:endParaRPr 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7583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rgbClr val="0070C0"/>
                </a:solidFill>
              </a:rPr>
              <a:t>Media Usage for DEVCOMM:</a:t>
            </a:r>
            <a:endParaRPr lang="en-US" b="1" dirty="0">
              <a:solidFill>
                <a:srgbClr val="0070C0"/>
              </a:solidFill>
            </a:endParaRPr>
          </a:p>
        </p:txBody>
      </p:sp>
      <p:sp>
        <p:nvSpPr>
          <p:cNvPr id="14" name="Content Placeholder 13"/>
          <p:cNvSpPr>
            <a:spLocks noGrp="1"/>
          </p:cNvSpPr>
          <p:nvPr>
            <p:ph idx="1"/>
          </p:nvPr>
        </p:nvSpPr>
        <p:spPr>
          <a:xfrm>
            <a:off x="1522414" y="2139919"/>
            <a:ext cx="6019800" cy="3359031"/>
          </a:xfrm>
        </p:spPr>
        <p:txBody>
          <a:bodyPr numCol="1">
            <a:normAutofit/>
          </a:bodyPr>
          <a:lstStyle/>
          <a:p>
            <a:pPr marL="457200" indent="-457200" algn="just">
              <a:buFont typeface="+mj-lt"/>
              <a:buAutoNum type="arabicPeriod"/>
            </a:pPr>
            <a:r>
              <a:rPr lang="en-US" b="1" dirty="0" smtClean="0"/>
              <a:t>Print</a:t>
            </a:r>
          </a:p>
          <a:p>
            <a:pPr marL="457200" indent="-457200" algn="just">
              <a:buFont typeface="+mj-lt"/>
              <a:buAutoNum type="arabicPeriod"/>
            </a:pPr>
            <a:r>
              <a:rPr lang="en-US" b="1" dirty="0" smtClean="0"/>
              <a:t>Radio</a:t>
            </a:r>
          </a:p>
          <a:p>
            <a:pPr marL="457200" indent="-457200" algn="just">
              <a:buFont typeface="+mj-lt"/>
              <a:buAutoNum type="arabicPeriod"/>
            </a:pPr>
            <a:r>
              <a:rPr lang="en-US" b="1" dirty="0" smtClean="0"/>
              <a:t>Television</a:t>
            </a:r>
          </a:p>
          <a:p>
            <a:pPr marL="457200" indent="-457200" algn="just">
              <a:buFont typeface="+mj-lt"/>
              <a:buAutoNum type="arabicPeriod"/>
            </a:pPr>
            <a:r>
              <a:rPr lang="en-US" b="1" dirty="0" smtClean="0"/>
              <a:t>Comics</a:t>
            </a:r>
          </a:p>
          <a:p>
            <a:pPr marL="457200" indent="-457200" algn="just">
              <a:buFont typeface="+mj-lt"/>
              <a:buAutoNum type="arabicPeriod"/>
            </a:pPr>
            <a:r>
              <a:rPr lang="en-US" b="1" dirty="0" smtClean="0"/>
              <a:t>Theater (some parts of India)</a:t>
            </a:r>
            <a:endParaRPr lang="en-US" b="1" dirty="0"/>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76364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
        <p:nvSpPr>
          <p:cNvPr id="7" name="TextBox 6"/>
          <p:cNvSpPr txBox="1"/>
          <p:nvPr/>
        </p:nvSpPr>
        <p:spPr>
          <a:xfrm>
            <a:off x="1319055" y="2057400"/>
            <a:ext cx="9677400" cy="2419124"/>
          </a:xfrm>
          <a:prstGeom prst="rect">
            <a:avLst/>
          </a:prstGeom>
          <a:noFill/>
        </p:spPr>
        <p:txBody>
          <a:bodyPr wrap="square" rtlCol="0">
            <a:spAutoFit/>
          </a:bodyPr>
          <a:lstStyle/>
          <a:p>
            <a:pPr algn="just">
              <a:lnSpc>
                <a:spcPct val="90000"/>
              </a:lnSpc>
            </a:pPr>
            <a:r>
              <a:rPr lang="en-PH" sz="2800" dirty="0" smtClean="0">
                <a:latin typeface="+mj-lt"/>
              </a:rPr>
              <a:t>Amongst </a:t>
            </a:r>
            <a:r>
              <a:rPr lang="en-PH" sz="2800" dirty="0">
                <a:latin typeface="+mj-lt"/>
              </a:rPr>
              <a:t>all the media that are used for development communication, traditional media are the closest to people who need messages of development like the farmers and workers. Such forms of media are participatory and effective.</a:t>
            </a:r>
          </a:p>
          <a:p>
            <a:pPr algn="just">
              <a:lnSpc>
                <a:spcPct val="90000"/>
              </a:lnSpc>
            </a:pPr>
            <a:endParaRPr lang="en-PH" sz="2800" dirty="0">
              <a:latin typeface="+mj-lt"/>
            </a:endParaRPr>
          </a:p>
        </p:txBody>
      </p:sp>
    </p:spTree>
    <p:extLst>
      <p:ext uri="{BB962C8B-B14F-4D97-AF65-F5344CB8AC3E}">
        <p14:creationId xmlns:p14="http://schemas.microsoft.com/office/powerpoint/2010/main" val="23960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1094748" y="1353355"/>
            <a:ext cx="9990786" cy="4267200"/>
          </a:xfrm>
        </p:spPr>
        <p:txBody>
          <a:bodyPr/>
          <a:lstStyle/>
          <a:p>
            <a:pPr algn="just"/>
            <a:r>
              <a:rPr lang="en-PH" dirty="0" smtClean="0">
                <a:latin typeface="+mj-lt"/>
              </a:rPr>
              <a:t>WE must </a:t>
            </a:r>
            <a:r>
              <a:rPr lang="en-PH" dirty="0">
                <a:latin typeface="+mj-lt"/>
              </a:rPr>
              <a:t>understand that development communication using various media is possible only with the active involvement of the following: </a:t>
            </a:r>
            <a:endParaRPr lang="en-PH" dirty="0" smtClean="0">
              <a:latin typeface="+mj-lt"/>
            </a:endParaRPr>
          </a:p>
          <a:p>
            <a:pPr marL="457200" indent="-457200" algn="just">
              <a:buFont typeface="+mj-lt"/>
              <a:buAutoNum type="arabicPeriod"/>
            </a:pPr>
            <a:r>
              <a:rPr lang="en-PH" dirty="0" smtClean="0">
                <a:latin typeface="+mj-lt"/>
              </a:rPr>
              <a:t>Development </a:t>
            </a:r>
            <a:r>
              <a:rPr lang="en-PH" dirty="0">
                <a:latin typeface="+mj-lt"/>
              </a:rPr>
              <a:t>agencies like departments of agriculture. </a:t>
            </a:r>
            <a:endParaRPr lang="en-PH" dirty="0" smtClean="0">
              <a:latin typeface="+mj-lt"/>
            </a:endParaRPr>
          </a:p>
          <a:p>
            <a:pPr marL="457200" indent="-457200" algn="just">
              <a:buFont typeface="+mj-lt"/>
              <a:buAutoNum type="arabicPeriod"/>
            </a:pPr>
            <a:r>
              <a:rPr lang="en-PH" dirty="0" smtClean="0">
                <a:latin typeface="+mj-lt"/>
              </a:rPr>
              <a:t>Voluntary </a:t>
            </a:r>
            <a:r>
              <a:rPr lang="en-PH" dirty="0">
                <a:latin typeface="+mj-lt"/>
              </a:rPr>
              <a:t>organizations </a:t>
            </a:r>
            <a:endParaRPr lang="en-PH" dirty="0" smtClean="0">
              <a:latin typeface="+mj-lt"/>
            </a:endParaRPr>
          </a:p>
          <a:p>
            <a:pPr marL="457200" indent="-457200" algn="just">
              <a:buFont typeface="+mj-lt"/>
              <a:buAutoNum type="arabicPeriod"/>
            </a:pPr>
            <a:r>
              <a:rPr lang="en-PH" dirty="0" smtClean="0">
                <a:latin typeface="+mj-lt"/>
              </a:rPr>
              <a:t>Concerned </a:t>
            </a:r>
            <a:r>
              <a:rPr lang="en-PH" dirty="0">
                <a:latin typeface="+mj-lt"/>
              </a:rPr>
              <a:t>citizens </a:t>
            </a:r>
            <a:endParaRPr lang="en-PH" dirty="0" smtClean="0">
              <a:latin typeface="+mj-lt"/>
            </a:endParaRPr>
          </a:p>
          <a:p>
            <a:pPr marL="457200" indent="-457200" algn="just">
              <a:buFont typeface="+mj-lt"/>
              <a:buAutoNum type="arabicPeriod"/>
            </a:pPr>
            <a:r>
              <a:rPr lang="en-PH" dirty="0" smtClean="0">
                <a:latin typeface="+mj-lt"/>
              </a:rPr>
              <a:t>Non </a:t>
            </a:r>
            <a:r>
              <a:rPr lang="en-PH" dirty="0">
                <a:latin typeface="+mj-lt"/>
              </a:rPr>
              <a:t>governmental organizations (NGOs)</a:t>
            </a:r>
          </a:p>
          <a:p>
            <a:pPr algn="just"/>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84453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4294967295"/>
          </p:nvPr>
        </p:nvSpPr>
        <p:spPr>
          <a:xfrm>
            <a:off x="760412" y="1452816"/>
            <a:ext cx="10705199" cy="4267200"/>
          </a:xfrm>
        </p:spPr>
        <p:txBody>
          <a:bodyPr>
            <a:normAutofit/>
          </a:bodyPr>
          <a:lstStyle/>
          <a:p>
            <a:pPr algn="just"/>
            <a:r>
              <a:rPr lang="en-PH" dirty="0">
                <a:latin typeface="+mj-lt"/>
              </a:rPr>
              <a:t>Whenever we speak about development, the contribution of voluntary groups, concerned citizens and non governmental organizations cannot be ignored. Actually these groups help the government in implementing development </a:t>
            </a:r>
            <a:r>
              <a:rPr lang="en-PH" dirty="0" smtClean="0">
                <a:latin typeface="+mj-lt"/>
              </a:rPr>
              <a:t>programs. </a:t>
            </a:r>
            <a:r>
              <a:rPr lang="en-PH" dirty="0">
                <a:latin typeface="+mj-lt"/>
              </a:rPr>
              <a:t>Of course the government, both central and state have various departments to reach out to people on various issues. The NGOs undertake studies, conduct research and develop appropriate messages for spreading awareness on various issues pertaining to development</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40199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668</Words>
  <Application>Microsoft Office PowerPoint</Application>
  <PresentationFormat>Custom</PresentationFormat>
  <Paragraphs>72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Consolas</vt:lpstr>
      <vt:lpstr>Corbel</vt:lpstr>
      <vt:lpstr>Chalkboard 16x9</vt:lpstr>
      <vt:lpstr>Components of DEVCOMM</vt:lpstr>
      <vt:lpstr>PowerPoint Presentation</vt:lpstr>
      <vt:lpstr>Role of a development communicator:</vt:lpstr>
      <vt:lpstr>Role of a development communicator:</vt:lpstr>
      <vt:lpstr>PowerPoint Presentation</vt:lpstr>
      <vt:lpstr>Media Usage for DEVCOMM:</vt:lpstr>
      <vt:lpstr>PowerPoint Presentation</vt:lpstr>
      <vt:lpstr>PowerPoint Presentation</vt:lpstr>
      <vt:lpstr>PowerPoint Presentation</vt:lpstr>
      <vt:lpstr>Core Areas of Development:</vt:lpstr>
      <vt:lpstr>Core Areas of Development: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2015-11-11T06:46:12Z</dcterms:created>
  <dcterms:modified xsi:type="dcterms:W3CDTF">2015-12-14T09:34:46Z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