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18"/>
  </p:notesMasterIdLst>
  <p:handoutMasterIdLst>
    <p:handoutMasterId r:id="rId19"/>
  </p:handoutMasterIdLst>
  <p:sldIdLst>
    <p:sldId id="256" r:id="rId3"/>
    <p:sldId id="257" r:id="rId4"/>
    <p:sldId id="270" r:id="rId5"/>
    <p:sldId id="266" r:id="rId6"/>
    <p:sldId id="271" r:id="rId7"/>
    <p:sldId id="272" r:id="rId8"/>
    <p:sldId id="273" r:id="rId9"/>
    <p:sldId id="276" r:id="rId10"/>
    <p:sldId id="267" r:id="rId11"/>
    <p:sldId id="277" r:id="rId12"/>
    <p:sldId id="278" r:id="rId13"/>
    <p:sldId id="279" r:id="rId14"/>
    <p:sldId id="280" r:id="rId15"/>
    <p:sldId id="275" r:id="rId16"/>
    <p:sldId id="274" r:id="rId17"/>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309" autoAdjust="0"/>
    <p:restoredTop sz="95274" autoAdjust="0"/>
  </p:normalViewPr>
  <p:slideViewPr>
    <p:cSldViewPr>
      <p:cViewPr varScale="1">
        <p:scale>
          <a:sx n="68" d="100"/>
          <a:sy n="68" d="100"/>
        </p:scale>
        <p:origin x="72" y="210"/>
      </p:cViewPr>
      <p:guideLst>
        <p:guide pos="3839"/>
        <p:guide orient="horz" pos="2160"/>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11/11/2015</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11/11/2015</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11/11/2015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11/11/2015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11/11/2015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smtClean="0"/>
              <a:t>Click to edit Master title style</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11/11/2015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AFE8FB1-0A7A-443E-AAF7-31D4FA1AA312}" type="datetimeFigureOut">
              <a:rPr lang="en-US"/>
              <a:t>11/11/2015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AFE8FB1-0A7A-443E-AAF7-31D4FA1AA312}" type="datetimeFigureOut">
              <a:rPr lang="en-US"/>
              <a:t>11/11/2015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AFE8FB1-0A7A-443E-AAF7-31D4FA1AA312}" type="datetimeFigureOut">
              <a:rPr lang="en-US"/>
              <a:t>11/11/2015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11/11/2015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11/11/2015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11/11/2015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11/11/2015</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sz="8000" b="1" dirty="0" smtClean="0"/>
              <a:t>Post–War Period</a:t>
            </a:r>
            <a:endParaRPr lang="en-US" sz="8000" dirty="0"/>
          </a:p>
        </p:txBody>
      </p:sp>
      <p:sp>
        <p:nvSpPr>
          <p:cNvPr id="3" name="Subtitle 2"/>
          <p:cNvSpPr>
            <a:spLocks noGrp="1"/>
          </p:cNvSpPr>
          <p:nvPr>
            <p:ph type="subTitle" idx="1"/>
          </p:nvPr>
        </p:nvSpPr>
        <p:spPr/>
        <p:txBody>
          <a:bodyPr/>
          <a:lstStyle/>
          <a:p>
            <a:r>
              <a:rPr lang="en-US" dirty="0" smtClean="0">
                <a:latin typeface="+mj-lt"/>
              </a:rPr>
              <a:t>1946 - 1972</a:t>
            </a: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457200"/>
            <a:ext cx="9143998" cy="1020762"/>
          </a:xfrm>
        </p:spPr>
        <p:txBody>
          <a:bodyPr>
            <a:noAutofit/>
          </a:bodyPr>
          <a:lstStyle/>
          <a:p>
            <a:r>
              <a:rPr lang="en-US" sz="4000" b="1" dirty="0">
                <a:solidFill>
                  <a:srgbClr val="0070C0"/>
                </a:solidFill>
              </a:rPr>
              <a:t>Philippine Mass Media</a:t>
            </a:r>
            <a:br>
              <a:rPr lang="en-US" sz="4000" b="1" dirty="0">
                <a:solidFill>
                  <a:srgbClr val="0070C0"/>
                </a:solidFill>
              </a:rPr>
            </a:br>
            <a:r>
              <a:rPr lang="en-US" sz="4000" b="1" dirty="0">
                <a:solidFill>
                  <a:srgbClr val="0070C0"/>
                </a:solidFill>
              </a:rPr>
              <a:t>before Martial Law</a:t>
            </a:r>
            <a:endParaRPr lang="en-US" sz="4000" b="1" dirty="0">
              <a:solidFill>
                <a:srgbClr val="0070C0"/>
              </a:solidFill>
            </a:endParaRPr>
          </a:p>
        </p:txBody>
      </p:sp>
      <p:sp>
        <p:nvSpPr>
          <p:cNvPr id="14" name="Content Placeholder 13"/>
          <p:cNvSpPr>
            <a:spLocks noGrp="1"/>
          </p:cNvSpPr>
          <p:nvPr>
            <p:ph idx="1"/>
          </p:nvPr>
        </p:nvSpPr>
        <p:spPr/>
        <p:txBody>
          <a:bodyPr/>
          <a:lstStyle/>
          <a:p>
            <a:pPr marL="0" indent="0" algn="just">
              <a:buNone/>
            </a:pPr>
            <a:r>
              <a:rPr lang="en-US" altLang="en-US" dirty="0">
                <a:latin typeface="+mj-lt"/>
              </a:rPr>
              <a:t>2. Multi-lingual Media</a:t>
            </a:r>
          </a:p>
          <a:p>
            <a:pPr marL="457200" indent="-457200" algn="just">
              <a:buFont typeface="+mj-lt"/>
              <a:buAutoNum type="alphaLcPeriod"/>
            </a:pPr>
            <a:r>
              <a:rPr lang="en-US" altLang="en-US" dirty="0">
                <a:latin typeface="+mj-lt"/>
              </a:rPr>
              <a:t>Used English and Tagalog</a:t>
            </a:r>
          </a:p>
          <a:p>
            <a:pPr marL="457200" indent="-457200" algn="just">
              <a:buFont typeface="+mj-lt"/>
              <a:buAutoNum type="alphaLcPeriod"/>
            </a:pPr>
            <a:r>
              <a:rPr lang="en-US" altLang="en-US" dirty="0">
                <a:latin typeface="+mj-lt"/>
              </a:rPr>
              <a:t>Philippines is the only country who has 3 official languages –Spanish, English, Pilipino</a:t>
            </a:r>
          </a:p>
          <a:p>
            <a:pPr marL="457200" indent="-457200" algn="just">
              <a:buFont typeface="+mj-lt"/>
              <a:buAutoNum type="alphaLcPeriod"/>
            </a:pPr>
            <a:r>
              <a:rPr lang="en-US" altLang="en-US" dirty="0">
                <a:latin typeface="+mj-lt"/>
              </a:rPr>
              <a:t>As per 1986 Constitution Pilipino was changed to Filipino</a:t>
            </a:r>
          </a:p>
          <a:p>
            <a:pPr marL="457200" indent="-457200" algn="just">
              <a:buFont typeface="+mj-lt"/>
              <a:buAutoNum type="alphaLcPeriod"/>
            </a:pPr>
            <a:r>
              <a:rPr lang="en-US" altLang="en-US" dirty="0">
                <a:latin typeface="+mj-lt"/>
              </a:rPr>
              <a:t>Out of 1193 print journalist in the country before martial law 986 wrote in English and 116 wrote in Philippine languages and </a:t>
            </a:r>
            <a:r>
              <a:rPr lang="en-US" altLang="en-US" dirty="0" smtClean="0">
                <a:latin typeface="+mj-lt"/>
              </a:rPr>
              <a:t>dialect</a:t>
            </a:r>
            <a:endParaRPr lang="en-US" alt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11003624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457200"/>
            <a:ext cx="9143998" cy="1020762"/>
          </a:xfrm>
        </p:spPr>
        <p:txBody>
          <a:bodyPr>
            <a:noAutofit/>
          </a:bodyPr>
          <a:lstStyle/>
          <a:p>
            <a:r>
              <a:rPr lang="en-US" sz="4000" b="1" dirty="0">
                <a:solidFill>
                  <a:srgbClr val="0070C0"/>
                </a:solidFill>
              </a:rPr>
              <a:t>Philippine Mass Media</a:t>
            </a:r>
            <a:br>
              <a:rPr lang="en-US" sz="4000" b="1" dirty="0">
                <a:solidFill>
                  <a:srgbClr val="0070C0"/>
                </a:solidFill>
              </a:rPr>
            </a:br>
            <a:r>
              <a:rPr lang="en-US" sz="4000" b="1" dirty="0">
                <a:solidFill>
                  <a:srgbClr val="0070C0"/>
                </a:solidFill>
              </a:rPr>
              <a:t>before Martial Law</a:t>
            </a:r>
            <a:endParaRPr lang="en-US" sz="4000" b="1" dirty="0">
              <a:solidFill>
                <a:srgbClr val="0070C0"/>
              </a:solidFill>
            </a:endParaRPr>
          </a:p>
        </p:txBody>
      </p:sp>
      <p:sp>
        <p:nvSpPr>
          <p:cNvPr id="14" name="Content Placeholder 13"/>
          <p:cNvSpPr>
            <a:spLocks noGrp="1"/>
          </p:cNvSpPr>
          <p:nvPr>
            <p:ph idx="1"/>
          </p:nvPr>
        </p:nvSpPr>
        <p:spPr/>
        <p:txBody>
          <a:bodyPr/>
          <a:lstStyle/>
          <a:p>
            <a:pPr algn="just">
              <a:buFont typeface="Georgia" panose="02040502050405020303" pitchFamily="18" charset="0"/>
              <a:buNone/>
            </a:pPr>
            <a:r>
              <a:rPr lang="en-US" altLang="en-US" dirty="0">
                <a:latin typeface="+mj-lt"/>
              </a:rPr>
              <a:t>3. Manila-centered media</a:t>
            </a:r>
          </a:p>
          <a:p>
            <a:pPr marL="457200" indent="-457200" algn="just">
              <a:buFont typeface="+mj-lt"/>
              <a:buAutoNum type="alphaLcPeriod"/>
            </a:pPr>
            <a:r>
              <a:rPr lang="en-US" altLang="en-US" dirty="0" smtClean="0">
                <a:latin typeface="+mj-lt"/>
              </a:rPr>
              <a:t>60</a:t>
            </a:r>
            <a:r>
              <a:rPr lang="en-US" altLang="en-US" dirty="0">
                <a:latin typeface="+mj-lt"/>
              </a:rPr>
              <a:t>% of  dailies out of estimated 985,674 circulation is located in Manila</a:t>
            </a:r>
          </a:p>
          <a:p>
            <a:pPr marL="457200" indent="-457200" algn="just">
              <a:buFont typeface="+mj-lt"/>
              <a:buAutoNum type="alphaLcPeriod"/>
            </a:pPr>
            <a:r>
              <a:rPr lang="en-US" altLang="en-US" dirty="0">
                <a:latin typeface="+mj-lt"/>
              </a:rPr>
              <a:t>16 leading Magazines who have circulation of 970,000 half of this went to 3million people in GMA</a:t>
            </a:r>
          </a:p>
          <a:p>
            <a:pPr marL="457200" indent="-457200" algn="just">
              <a:buFont typeface="+mj-lt"/>
              <a:buAutoNum type="alphaLcPeriod"/>
            </a:pPr>
            <a:r>
              <a:rPr lang="en-US" altLang="en-US" dirty="0">
                <a:latin typeface="+mj-lt"/>
              </a:rPr>
              <a:t>Of the 18 TV stations almost half were located in Manila</a:t>
            </a:r>
          </a:p>
          <a:p>
            <a:pPr marL="457200" indent="-457200" algn="just">
              <a:buFont typeface="+mj-lt"/>
              <a:buAutoNum type="alphaLcPeriod"/>
            </a:pPr>
            <a:r>
              <a:rPr lang="en-US" altLang="en-US" dirty="0">
                <a:latin typeface="+mj-lt"/>
              </a:rPr>
              <a:t>121 out of 732 theaters was operating in Manila</a:t>
            </a:r>
          </a:p>
          <a:p>
            <a:pPr marL="0" indent="0">
              <a:buNone/>
            </a:pP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11974988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457200"/>
            <a:ext cx="9143998" cy="1020762"/>
          </a:xfrm>
        </p:spPr>
        <p:txBody>
          <a:bodyPr>
            <a:noAutofit/>
          </a:bodyPr>
          <a:lstStyle/>
          <a:p>
            <a:r>
              <a:rPr lang="en-US" sz="4000" b="1" dirty="0">
                <a:solidFill>
                  <a:srgbClr val="0070C0"/>
                </a:solidFill>
              </a:rPr>
              <a:t>Philippine Mass Media</a:t>
            </a:r>
            <a:br>
              <a:rPr lang="en-US" sz="4000" b="1" dirty="0">
                <a:solidFill>
                  <a:srgbClr val="0070C0"/>
                </a:solidFill>
              </a:rPr>
            </a:br>
            <a:r>
              <a:rPr lang="en-US" sz="4000" b="1" dirty="0">
                <a:solidFill>
                  <a:srgbClr val="0070C0"/>
                </a:solidFill>
              </a:rPr>
              <a:t>before Martial Law</a:t>
            </a:r>
            <a:endParaRPr lang="en-US" sz="4000" b="1" dirty="0">
              <a:solidFill>
                <a:srgbClr val="0070C0"/>
              </a:solidFill>
            </a:endParaRPr>
          </a:p>
        </p:txBody>
      </p:sp>
      <p:sp>
        <p:nvSpPr>
          <p:cNvPr id="14" name="Content Placeholder 13"/>
          <p:cNvSpPr>
            <a:spLocks noGrp="1"/>
          </p:cNvSpPr>
          <p:nvPr>
            <p:ph idx="1"/>
          </p:nvPr>
        </p:nvSpPr>
        <p:spPr/>
        <p:txBody>
          <a:bodyPr/>
          <a:lstStyle/>
          <a:p>
            <a:pPr marL="365760" indent="-256032" algn="just" fontAlgn="auto">
              <a:spcAft>
                <a:spcPts val="0"/>
              </a:spcAft>
              <a:buClr>
                <a:schemeClr val="accent3"/>
              </a:buClr>
              <a:buFont typeface="Georgia"/>
              <a:buNone/>
              <a:defRPr/>
            </a:pPr>
            <a:r>
              <a:rPr lang="en-US" dirty="0">
                <a:latin typeface="+mj-lt"/>
              </a:rPr>
              <a:t>4. Press Freedom</a:t>
            </a:r>
          </a:p>
          <a:p>
            <a:pPr marL="566928" indent="-457200" algn="just" fontAlgn="auto">
              <a:spcAft>
                <a:spcPts val="0"/>
              </a:spcAft>
              <a:buClr>
                <a:schemeClr val="accent3"/>
              </a:buClr>
              <a:buFont typeface="+mj-lt"/>
              <a:buAutoNum type="alphaLcPeriod"/>
              <a:defRPr/>
            </a:pPr>
            <a:r>
              <a:rPr lang="en-US" dirty="0">
                <a:latin typeface="+mj-lt"/>
              </a:rPr>
              <a:t>Philippine Constitutions of 1935 and 1973 guaranteed that “no law shall be passed abridging freedom of speech and the press,” this was also reiterated in 1986 constitution </a:t>
            </a:r>
          </a:p>
          <a:p>
            <a:pPr marL="566928" indent="-457200" algn="just" fontAlgn="auto">
              <a:spcAft>
                <a:spcPts val="0"/>
              </a:spcAft>
              <a:buClr>
                <a:schemeClr val="accent3"/>
              </a:buClr>
              <a:buFont typeface="+mj-lt"/>
              <a:buAutoNum type="alphaLcPeriod"/>
              <a:defRPr/>
            </a:pPr>
            <a:r>
              <a:rPr lang="en-US" dirty="0">
                <a:latin typeface="+mj-lt"/>
              </a:rPr>
              <a:t>Prior Martial Law  newspapers can criticize government officials including the President- some foreigners said Philippine press is too critical, too outspoken and irresponsible</a:t>
            </a:r>
          </a:p>
          <a:p>
            <a:pPr marL="0" indent="0" algn="just">
              <a:buNone/>
            </a:pP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34519683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457200"/>
            <a:ext cx="9143998" cy="1020762"/>
          </a:xfrm>
        </p:spPr>
        <p:txBody>
          <a:bodyPr>
            <a:noAutofit/>
          </a:bodyPr>
          <a:lstStyle/>
          <a:p>
            <a:r>
              <a:rPr lang="en-US" sz="4000" b="1" dirty="0">
                <a:solidFill>
                  <a:srgbClr val="0070C0"/>
                </a:solidFill>
              </a:rPr>
              <a:t>Philippine Mass Media</a:t>
            </a:r>
            <a:br>
              <a:rPr lang="en-US" sz="4000" b="1" dirty="0">
                <a:solidFill>
                  <a:srgbClr val="0070C0"/>
                </a:solidFill>
              </a:rPr>
            </a:br>
            <a:r>
              <a:rPr lang="en-US" sz="4000" b="1" dirty="0">
                <a:solidFill>
                  <a:srgbClr val="0070C0"/>
                </a:solidFill>
              </a:rPr>
              <a:t>before Martial Law</a:t>
            </a:r>
            <a:endParaRPr lang="en-US" sz="4000" b="1" dirty="0">
              <a:solidFill>
                <a:srgbClr val="0070C0"/>
              </a:solidFill>
            </a:endParaRPr>
          </a:p>
        </p:txBody>
      </p:sp>
      <p:sp>
        <p:nvSpPr>
          <p:cNvPr id="14" name="Content Placeholder 13"/>
          <p:cNvSpPr>
            <a:spLocks noGrp="1"/>
          </p:cNvSpPr>
          <p:nvPr>
            <p:ph idx="1"/>
          </p:nvPr>
        </p:nvSpPr>
        <p:spPr/>
        <p:txBody>
          <a:bodyPr/>
          <a:lstStyle/>
          <a:p>
            <a:pPr marL="566928" indent="-457200" algn="just" fontAlgn="auto">
              <a:spcAft>
                <a:spcPts val="0"/>
              </a:spcAft>
              <a:buClr>
                <a:schemeClr val="accent3"/>
              </a:buClr>
              <a:buFont typeface="+mj-lt"/>
              <a:buAutoNum type="alphaLcPeriod" startAt="3"/>
              <a:defRPr/>
            </a:pPr>
            <a:r>
              <a:rPr lang="en-US" dirty="0" smtClean="0">
                <a:latin typeface="+mj-lt"/>
              </a:rPr>
              <a:t>Philippine </a:t>
            </a:r>
            <a:r>
              <a:rPr lang="en-US" dirty="0">
                <a:latin typeface="+mj-lt"/>
              </a:rPr>
              <a:t>and Austrian newsmen were the only journalists in the world whose sources of newspaper were protected. Filipino journalists were also protected by the laws of libel and privilege, no prior censorship as they say.</a:t>
            </a:r>
          </a:p>
          <a:p>
            <a:pPr marL="566928" indent="-457200" algn="just" fontAlgn="auto">
              <a:spcAft>
                <a:spcPts val="0"/>
              </a:spcAft>
              <a:buClr>
                <a:schemeClr val="accent3"/>
              </a:buClr>
              <a:buFont typeface="+mj-lt"/>
              <a:buAutoNum type="alphaLcPeriod" startAt="3"/>
              <a:defRPr/>
            </a:pPr>
            <a:r>
              <a:rPr lang="en-US" dirty="0" smtClean="0">
                <a:latin typeface="+mj-lt"/>
              </a:rPr>
              <a:t>Political </a:t>
            </a:r>
            <a:r>
              <a:rPr lang="en-US" dirty="0">
                <a:latin typeface="+mj-lt"/>
              </a:rPr>
              <a:t>freedom was greatly exercised but not with economic sense and attributes</a:t>
            </a:r>
            <a:endParaRPr lang="en-US" dirty="0">
              <a:solidFill>
                <a:schemeClr val="accent3"/>
              </a:solidFill>
              <a:latin typeface="+mj-lt"/>
            </a:endParaRPr>
          </a:p>
          <a:p>
            <a:pPr marL="0" indent="0" algn="just">
              <a:buNone/>
            </a:pP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2661029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457200"/>
            <a:ext cx="9143998" cy="1020762"/>
          </a:xfrm>
        </p:spPr>
        <p:txBody>
          <a:bodyPr>
            <a:noAutofit/>
          </a:bodyPr>
          <a:lstStyle/>
          <a:p>
            <a:r>
              <a:rPr lang="en-US" sz="4000" b="1" dirty="0">
                <a:solidFill>
                  <a:srgbClr val="0070C0"/>
                </a:solidFill>
              </a:rPr>
              <a:t>Philippine Mass Media</a:t>
            </a:r>
            <a:br>
              <a:rPr lang="en-US" sz="4000" b="1" dirty="0">
                <a:solidFill>
                  <a:srgbClr val="0070C0"/>
                </a:solidFill>
              </a:rPr>
            </a:br>
            <a:r>
              <a:rPr lang="en-US" sz="4000" b="1" dirty="0">
                <a:solidFill>
                  <a:srgbClr val="0070C0"/>
                </a:solidFill>
              </a:rPr>
              <a:t>before Martial Law</a:t>
            </a:r>
            <a:endParaRPr lang="en-US" sz="4000" b="1" dirty="0">
              <a:solidFill>
                <a:srgbClr val="0070C0"/>
              </a:solidFill>
            </a:endParaRPr>
          </a:p>
        </p:txBody>
      </p:sp>
      <p:sp>
        <p:nvSpPr>
          <p:cNvPr id="14" name="Content Placeholder 13"/>
          <p:cNvSpPr>
            <a:spLocks noGrp="1"/>
          </p:cNvSpPr>
          <p:nvPr>
            <p:ph idx="1"/>
          </p:nvPr>
        </p:nvSpPr>
        <p:spPr/>
        <p:txBody>
          <a:bodyPr/>
          <a:lstStyle/>
          <a:p>
            <a:pPr algn="just">
              <a:buFont typeface="Georgia" panose="02040502050405020303" pitchFamily="18" charset="0"/>
              <a:buNone/>
            </a:pPr>
            <a:r>
              <a:rPr lang="en-US" altLang="en-US" dirty="0">
                <a:latin typeface="+mj-lt"/>
              </a:rPr>
              <a:t>5. Ethics and Professionalism</a:t>
            </a:r>
          </a:p>
          <a:p>
            <a:pPr marL="457200" indent="-457200" algn="just">
              <a:buFont typeface="+mj-lt"/>
              <a:buAutoNum type="alphaLcPeriod"/>
            </a:pPr>
            <a:r>
              <a:rPr lang="en-US" altLang="en-US" dirty="0">
                <a:latin typeface="+mj-lt"/>
              </a:rPr>
              <a:t>Prior Martial Law mass media were bombarded left and right with </a:t>
            </a:r>
            <a:r>
              <a:rPr lang="en-US" altLang="en-US" dirty="0" smtClean="0">
                <a:latin typeface="+mj-lt"/>
              </a:rPr>
              <a:t>criticism</a:t>
            </a:r>
          </a:p>
          <a:p>
            <a:pPr marL="457200" indent="-457200" algn="just">
              <a:buFont typeface="+mj-lt"/>
              <a:buAutoNum type="alphaLcPeriod"/>
            </a:pPr>
            <a:r>
              <a:rPr lang="en-US" altLang="en-US" dirty="0" smtClean="0">
                <a:latin typeface="+mj-lt"/>
              </a:rPr>
              <a:t>Government </a:t>
            </a:r>
            <a:r>
              <a:rPr lang="en-US" altLang="en-US" dirty="0">
                <a:latin typeface="+mj-lt"/>
              </a:rPr>
              <a:t>one of the forces opposing how mass people write their news- they perceived it as irresponsible and does contribute in building a negative attitudes towards government and whatever it does for national development</a:t>
            </a:r>
          </a:p>
          <a:p>
            <a:pPr marL="0" indent="0">
              <a:buNone/>
            </a:pP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30499470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457200"/>
            <a:ext cx="9143998" cy="1020762"/>
          </a:xfrm>
        </p:spPr>
        <p:txBody>
          <a:bodyPr>
            <a:noAutofit/>
          </a:bodyPr>
          <a:lstStyle/>
          <a:p>
            <a:r>
              <a:rPr lang="en-US" sz="4000" b="1" dirty="0">
                <a:solidFill>
                  <a:srgbClr val="0070C0"/>
                </a:solidFill>
              </a:rPr>
              <a:t>Philippine Mass Media</a:t>
            </a:r>
            <a:br>
              <a:rPr lang="en-US" sz="4000" b="1" dirty="0">
                <a:solidFill>
                  <a:srgbClr val="0070C0"/>
                </a:solidFill>
              </a:rPr>
            </a:br>
            <a:r>
              <a:rPr lang="en-US" sz="4000" b="1" dirty="0">
                <a:solidFill>
                  <a:srgbClr val="0070C0"/>
                </a:solidFill>
              </a:rPr>
              <a:t>before Martial Law</a:t>
            </a:r>
            <a:endParaRPr lang="en-US" sz="4000" b="1" dirty="0">
              <a:solidFill>
                <a:srgbClr val="0070C0"/>
              </a:solidFill>
            </a:endParaRPr>
          </a:p>
        </p:txBody>
      </p:sp>
      <p:sp>
        <p:nvSpPr>
          <p:cNvPr id="14" name="Content Placeholder 13"/>
          <p:cNvSpPr>
            <a:spLocks noGrp="1"/>
          </p:cNvSpPr>
          <p:nvPr>
            <p:ph idx="1"/>
          </p:nvPr>
        </p:nvSpPr>
        <p:spPr>
          <a:xfrm>
            <a:off x="1522414" y="1905000"/>
            <a:ext cx="9584026" cy="4267200"/>
          </a:xfrm>
        </p:spPr>
        <p:txBody>
          <a:bodyPr/>
          <a:lstStyle/>
          <a:p>
            <a:pPr marL="457200" indent="-457200" algn="just">
              <a:buFont typeface="+mj-lt"/>
              <a:buAutoNum type="alphaLcPeriod" startAt="3"/>
            </a:pPr>
            <a:r>
              <a:rPr lang="en-US" altLang="en-US" dirty="0" smtClean="0">
                <a:latin typeface="+mj-lt"/>
              </a:rPr>
              <a:t>There </a:t>
            </a:r>
            <a:r>
              <a:rPr lang="en-US" altLang="en-US" dirty="0">
                <a:latin typeface="+mj-lt"/>
              </a:rPr>
              <a:t>were self appointed critics of the mass media, both in and outside places, others wrote self confession  articles or inside stories relating how corrupt mass media people were</a:t>
            </a:r>
          </a:p>
          <a:p>
            <a:pPr marL="457200" indent="-457200" algn="just">
              <a:buFont typeface="+mj-lt"/>
              <a:buAutoNum type="alphaLcPeriod" startAt="3"/>
            </a:pPr>
            <a:r>
              <a:rPr lang="en-US" altLang="en-US" dirty="0" smtClean="0">
                <a:latin typeface="+mj-lt"/>
              </a:rPr>
              <a:t>Pres</a:t>
            </a:r>
            <a:r>
              <a:rPr lang="en-US" altLang="en-US" dirty="0">
                <a:latin typeface="+mj-lt"/>
              </a:rPr>
              <a:t>. Marcos is considered the most powerful critic of the press on his book- Today’s Revolution: Democracy (1971) he complained that mass media were- sensationalistic, unfair, irresponsible, unethical and were used by their oligarch owners to serve their selfish political and economic interests</a:t>
            </a:r>
            <a:r>
              <a:rPr lang="en-US" altLang="en-US" dirty="0" smtClean="0">
                <a:latin typeface="+mj-lt"/>
              </a:rPr>
              <a:t>.</a:t>
            </a:r>
            <a:endParaRPr lang="en-US" alt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35604490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000" b="1" dirty="0" smtClean="0">
                <a:solidFill>
                  <a:srgbClr val="0070C0"/>
                </a:solidFill>
              </a:rPr>
              <a:t>Newspapers</a:t>
            </a:r>
            <a:endParaRPr lang="en-US" sz="4000" b="1" dirty="0">
              <a:solidFill>
                <a:srgbClr val="0070C0"/>
              </a:solidFill>
            </a:endParaRPr>
          </a:p>
        </p:txBody>
      </p:sp>
      <p:sp>
        <p:nvSpPr>
          <p:cNvPr id="14" name="Content Placeholder 13"/>
          <p:cNvSpPr>
            <a:spLocks noGrp="1"/>
          </p:cNvSpPr>
          <p:nvPr>
            <p:ph idx="1"/>
          </p:nvPr>
        </p:nvSpPr>
        <p:spPr/>
        <p:txBody>
          <a:bodyPr/>
          <a:lstStyle/>
          <a:p>
            <a:pPr algn="just"/>
            <a:r>
              <a:rPr lang="en-US" altLang="en-US" dirty="0">
                <a:latin typeface="+mj-lt"/>
              </a:rPr>
              <a:t>Several newspapers sprang up however most are fly-by-night tabloids and had short lives</a:t>
            </a:r>
          </a:p>
          <a:p>
            <a:pPr algn="just"/>
            <a:r>
              <a:rPr lang="en-US" altLang="en-US" dirty="0">
                <a:latin typeface="+mj-lt"/>
              </a:rPr>
              <a:t>Manila Chronicle (post war newspaper survivor) was put by a group of pre-war newspaper (1945) later sold to Don Eugenio Lopez</a:t>
            </a:r>
          </a:p>
          <a:p>
            <a:pPr algn="just"/>
            <a:r>
              <a:rPr lang="en-US" altLang="en-US" dirty="0">
                <a:latin typeface="+mj-lt"/>
              </a:rPr>
              <a:t>MB and Philippines Herald were revived but not Tribune.</a:t>
            </a:r>
          </a:p>
          <a:p>
            <a:pPr algn="just"/>
            <a:r>
              <a:rPr lang="en-US" altLang="en-US" dirty="0">
                <a:latin typeface="+mj-lt"/>
              </a:rPr>
              <a:t>Joaquin </a:t>
            </a:r>
            <a:r>
              <a:rPr lang="en-US" altLang="en-US" dirty="0" err="1">
                <a:latin typeface="+mj-lt"/>
              </a:rPr>
              <a:t>Roces</a:t>
            </a:r>
            <a:r>
              <a:rPr lang="en-US" altLang="en-US" dirty="0">
                <a:latin typeface="+mj-lt"/>
              </a:rPr>
              <a:t> put up the new Manila Times in place of Tribune. </a:t>
            </a:r>
          </a:p>
          <a:p>
            <a:pPr marL="0" indent="0" algn="just">
              <a:buNone/>
            </a:pP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000" b="1" dirty="0" smtClean="0">
                <a:solidFill>
                  <a:srgbClr val="0070C0"/>
                </a:solidFill>
              </a:rPr>
              <a:t>Newspapers</a:t>
            </a:r>
            <a:endParaRPr lang="en-US" sz="4000" b="1" dirty="0">
              <a:solidFill>
                <a:srgbClr val="0070C0"/>
              </a:solidFill>
            </a:endParaRPr>
          </a:p>
        </p:txBody>
      </p:sp>
      <p:sp>
        <p:nvSpPr>
          <p:cNvPr id="14" name="Content Placeholder 13"/>
          <p:cNvSpPr>
            <a:spLocks noGrp="1"/>
          </p:cNvSpPr>
          <p:nvPr>
            <p:ph idx="1"/>
          </p:nvPr>
        </p:nvSpPr>
        <p:spPr/>
        <p:txBody>
          <a:bodyPr>
            <a:normAutofit lnSpcReduction="10000"/>
          </a:bodyPr>
          <a:lstStyle/>
          <a:p>
            <a:pPr marL="452628" indent="-342900" algn="just" fontAlgn="auto">
              <a:spcAft>
                <a:spcPts val="0"/>
              </a:spcAft>
              <a:buClr>
                <a:schemeClr val="accent3"/>
              </a:buClr>
              <a:buFont typeface="Wingdings" panose="05000000000000000000" pitchFamily="2" charset="2"/>
              <a:buChar char="§"/>
              <a:defRPr/>
            </a:pPr>
            <a:r>
              <a:rPr lang="en-US" dirty="0" err="1">
                <a:solidFill>
                  <a:schemeClr val="tx1">
                    <a:lumMod val="95000"/>
                  </a:schemeClr>
                </a:solidFill>
                <a:latin typeface="+mj-lt"/>
              </a:rPr>
              <a:t>Taliba</a:t>
            </a:r>
            <a:r>
              <a:rPr lang="en-US" dirty="0">
                <a:solidFill>
                  <a:schemeClr val="tx1">
                    <a:lumMod val="95000"/>
                  </a:schemeClr>
                </a:solidFill>
                <a:latin typeface="+mj-lt"/>
              </a:rPr>
              <a:t> was revived but La </a:t>
            </a:r>
            <a:r>
              <a:rPr lang="en-US" dirty="0" err="1">
                <a:solidFill>
                  <a:schemeClr val="tx1">
                    <a:lumMod val="95000"/>
                  </a:schemeClr>
                </a:solidFill>
                <a:latin typeface="+mj-lt"/>
              </a:rPr>
              <a:t>Vanguardia</a:t>
            </a:r>
            <a:r>
              <a:rPr lang="en-US" dirty="0">
                <a:solidFill>
                  <a:schemeClr val="tx1">
                    <a:lumMod val="95000"/>
                  </a:schemeClr>
                </a:solidFill>
                <a:latin typeface="+mj-lt"/>
              </a:rPr>
              <a:t> never came out again</a:t>
            </a:r>
          </a:p>
          <a:p>
            <a:pPr marL="452628" indent="-342900" algn="just" fontAlgn="auto">
              <a:spcAft>
                <a:spcPts val="0"/>
              </a:spcAft>
              <a:buClr>
                <a:schemeClr val="accent3"/>
              </a:buClr>
              <a:buFont typeface="Wingdings" panose="05000000000000000000" pitchFamily="2" charset="2"/>
              <a:buChar char="§"/>
              <a:defRPr/>
            </a:pPr>
            <a:r>
              <a:rPr lang="en-US" dirty="0">
                <a:solidFill>
                  <a:schemeClr val="tx1">
                    <a:lumMod val="95000"/>
                  </a:schemeClr>
                </a:solidFill>
                <a:latin typeface="+mj-lt"/>
              </a:rPr>
              <a:t>Daily Mirror and Weekly Women’s Magazine were put up as an afternoon newspaper</a:t>
            </a:r>
          </a:p>
          <a:p>
            <a:pPr marL="452628" indent="-342900" algn="just" fontAlgn="auto">
              <a:spcAft>
                <a:spcPts val="0"/>
              </a:spcAft>
              <a:buClr>
                <a:schemeClr val="accent3"/>
              </a:buClr>
              <a:buFont typeface="Wingdings" panose="05000000000000000000" pitchFamily="2" charset="2"/>
              <a:buChar char="§"/>
              <a:defRPr/>
            </a:pPr>
            <a:r>
              <a:rPr lang="en-US" dirty="0">
                <a:solidFill>
                  <a:schemeClr val="tx1">
                    <a:lumMod val="95000"/>
                  </a:schemeClr>
                </a:solidFill>
                <a:latin typeface="+mj-lt"/>
              </a:rPr>
              <a:t>Up to the time of Martial Law, Manila Times led all Philippine language dailies in circulation having 250,000 copies daily</a:t>
            </a:r>
          </a:p>
          <a:p>
            <a:pPr marL="452628" indent="-342900" algn="just" fontAlgn="auto">
              <a:spcAft>
                <a:spcPts val="0"/>
              </a:spcAft>
              <a:buClr>
                <a:schemeClr val="accent3"/>
              </a:buClr>
              <a:buFont typeface="Wingdings" panose="05000000000000000000" pitchFamily="2" charset="2"/>
              <a:buChar char="§"/>
              <a:defRPr/>
            </a:pPr>
            <a:r>
              <a:rPr lang="en-US" dirty="0">
                <a:solidFill>
                  <a:schemeClr val="tx1">
                    <a:lumMod val="95000"/>
                  </a:schemeClr>
                </a:solidFill>
                <a:latin typeface="+mj-lt"/>
              </a:rPr>
              <a:t>Manila Chronicle build up a name as a paper of quality-under Rod Reyes (editor) developed its interpretative reporting and perfected its offset process printing</a:t>
            </a:r>
          </a:p>
          <a:p>
            <a:pPr algn="just">
              <a:buFont typeface="Wingdings" panose="05000000000000000000" pitchFamily="2" charset="2"/>
              <a:buChar char="§"/>
            </a:pPr>
            <a:endParaRPr lang="en-US" dirty="0">
              <a:solidFill>
                <a:schemeClr val="tx1">
                  <a:lumMod val="95000"/>
                </a:schemeClr>
              </a:solidFill>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4919167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altLang="en-US" sz="4000" b="1" dirty="0">
                <a:solidFill>
                  <a:srgbClr val="0070C0"/>
                </a:solidFill>
              </a:rPr>
              <a:t>Television</a:t>
            </a:r>
            <a:endParaRPr lang="en-US" sz="4000" b="1" dirty="0">
              <a:solidFill>
                <a:srgbClr val="0070C0"/>
              </a:solidFill>
            </a:endParaRPr>
          </a:p>
        </p:txBody>
      </p:sp>
      <p:sp>
        <p:nvSpPr>
          <p:cNvPr id="14" name="Content Placeholder 13"/>
          <p:cNvSpPr>
            <a:spLocks noGrp="1"/>
          </p:cNvSpPr>
          <p:nvPr>
            <p:ph idx="1"/>
          </p:nvPr>
        </p:nvSpPr>
        <p:spPr/>
        <p:txBody>
          <a:bodyPr/>
          <a:lstStyle/>
          <a:p>
            <a:pPr algn="just"/>
            <a:r>
              <a:rPr lang="en-US" altLang="en-US" dirty="0">
                <a:latin typeface="+mj-lt"/>
              </a:rPr>
              <a:t>1950’s Television arrived in the Philippines</a:t>
            </a:r>
          </a:p>
          <a:p>
            <a:pPr algn="just"/>
            <a:r>
              <a:rPr lang="en-US" altLang="en-US" dirty="0">
                <a:latin typeface="+mj-lt"/>
              </a:rPr>
              <a:t>UST and </a:t>
            </a:r>
            <a:r>
              <a:rPr lang="en-US" altLang="en-US" dirty="0" err="1">
                <a:latin typeface="+mj-lt"/>
              </a:rPr>
              <a:t>Feati</a:t>
            </a:r>
            <a:r>
              <a:rPr lang="en-US" altLang="en-US" dirty="0">
                <a:latin typeface="+mj-lt"/>
              </a:rPr>
              <a:t> University experimented on television before it was commercialized: (1950) UST professor and students successfully demonstrated their home-made receiving </a:t>
            </a:r>
            <a:r>
              <a:rPr lang="en-US" altLang="en-US" dirty="0" err="1">
                <a:latin typeface="+mj-lt"/>
              </a:rPr>
              <a:t>set:Feati</a:t>
            </a:r>
            <a:r>
              <a:rPr lang="en-US" altLang="en-US" dirty="0">
                <a:latin typeface="+mj-lt"/>
              </a:rPr>
              <a:t> opened experimental </a:t>
            </a:r>
            <a:r>
              <a:rPr lang="en-US" altLang="en-US" dirty="0" err="1">
                <a:latin typeface="+mj-lt"/>
              </a:rPr>
              <a:t>tv</a:t>
            </a:r>
            <a:r>
              <a:rPr lang="en-US" altLang="en-US" dirty="0">
                <a:latin typeface="+mj-lt"/>
              </a:rPr>
              <a:t> station</a:t>
            </a:r>
          </a:p>
          <a:p>
            <a:pPr algn="just"/>
            <a:r>
              <a:rPr lang="en-US" altLang="en-US" dirty="0">
                <a:latin typeface="+mj-lt"/>
              </a:rPr>
              <a:t>1953 came the first commercialized TV in the Philippines (DZAQ-TV) Channel 3 and was opened by Alto Broadcasting System in Manila</a:t>
            </a:r>
          </a:p>
          <a:p>
            <a:pPr marL="0" indent="0">
              <a:buNone/>
            </a:pP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13922859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altLang="en-US" sz="4000" b="1" dirty="0">
                <a:solidFill>
                  <a:srgbClr val="0070C0"/>
                </a:solidFill>
              </a:rPr>
              <a:t>Television</a:t>
            </a:r>
            <a:endParaRPr lang="en-US" sz="4000" b="1" dirty="0">
              <a:solidFill>
                <a:srgbClr val="0070C0"/>
              </a:solidFill>
            </a:endParaRPr>
          </a:p>
        </p:txBody>
      </p:sp>
      <p:sp>
        <p:nvSpPr>
          <p:cNvPr id="14" name="Content Placeholder 13"/>
          <p:cNvSpPr>
            <a:spLocks noGrp="1"/>
          </p:cNvSpPr>
          <p:nvPr>
            <p:ph idx="1"/>
          </p:nvPr>
        </p:nvSpPr>
        <p:spPr/>
        <p:txBody>
          <a:bodyPr/>
          <a:lstStyle/>
          <a:p>
            <a:pPr algn="just"/>
            <a:r>
              <a:rPr lang="en-US" altLang="en-US" dirty="0">
                <a:latin typeface="+mj-lt"/>
              </a:rPr>
              <a:t>Antonio </a:t>
            </a:r>
            <a:r>
              <a:rPr lang="en-US" altLang="en-US" dirty="0" err="1">
                <a:latin typeface="+mj-lt"/>
              </a:rPr>
              <a:t>Quirino</a:t>
            </a:r>
            <a:r>
              <a:rPr lang="en-US" altLang="en-US" dirty="0">
                <a:latin typeface="+mj-lt"/>
              </a:rPr>
              <a:t> bought </a:t>
            </a:r>
            <a:r>
              <a:rPr lang="en-US" altLang="en-US" dirty="0" err="1">
                <a:latin typeface="+mj-lt"/>
              </a:rPr>
              <a:t>Bolinao</a:t>
            </a:r>
            <a:r>
              <a:rPr lang="en-US" altLang="en-US" dirty="0">
                <a:latin typeface="+mj-lt"/>
              </a:rPr>
              <a:t> Broadcasting Corporation with James Lindberg and thus earned the right to start the first TV </a:t>
            </a:r>
            <a:r>
              <a:rPr lang="en-US" altLang="en-US" dirty="0" err="1">
                <a:latin typeface="+mj-lt"/>
              </a:rPr>
              <a:t>sation</a:t>
            </a:r>
            <a:r>
              <a:rPr lang="en-US" altLang="en-US" dirty="0">
                <a:latin typeface="+mj-lt"/>
              </a:rPr>
              <a:t> in the country.</a:t>
            </a:r>
          </a:p>
          <a:p>
            <a:pPr algn="just"/>
            <a:r>
              <a:rPr lang="en-US" altLang="en-US" dirty="0">
                <a:latin typeface="+mj-lt"/>
              </a:rPr>
              <a:t>DZAQ-TV Channel 3 started 4 hour-a-day schedule (6-10pm) and telecast only for 50 mile radius.</a:t>
            </a:r>
          </a:p>
          <a:p>
            <a:pPr marL="0" indent="0" algn="just">
              <a:buNone/>
            </a:pPr>
            <a:endParaRPr lang="en-US" alt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35866737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altLang="en-US" sz="4000" b="1" dirty="0">
                <a:solidFill>
                  <a:srgbClr val="0070C0"/>
                </a:solidFill>
              </a:rPr>
              <a:t>Television</a:t>
            </a:r>
            <a:endParaRPr lang="en-US" sz="4000" b="1" dirty="0">
              <a:solidFill>
                <a:srgbClr val="0070C0"/>
              </a:solidFill>
            </a:endParaRPr>
          </a:p>
        </p:txBody>
      </p:sp>
      <p:sp>
        <p:nvSpPr>
          <p:cNvPr id="14" name="Content Placeholder 13"/>
          <p:cNvSpPr>
            <a:spLocks noGrp="1"/>
          </p:cNvSpPr>
          <p:nvPr>
            <p:ph idx="1"/>
          </p:nvPr>
        </p:nvSpPr>
        <p:spPr/>
        <p:txBody>
          <a:bodyPr/>
          <a:lstStyle/>
          <a:p>
            <a:pPr algn="just"/>
            <a:r>
              <a:rPr lang="en-US" altLang="en-US" dirty="0">
                <a:latin typeface="+mj-lt"/>
              </a:rPr>
              <a:t>1957 Chronicle Broadcasting Network which started as a radio station (1956) and owned by Fernando and Eugenio Lopez bought Alto Broadcasting Network.</a:t>
            </a:r>
          </a:p>
          <a:p>
            <a:pPr algn="just"/>
            <a:r>
              <a:rPr lang="en-US" altLang="en-US" dirty="0">
                <a:latin typeface="+mj-lt"/>
              </a:rPr>
              <a:t>It opened another TV station, DZXL-TV Channel 9. ABS-CBN became the first radio-TV network in the Philippines operating the only 2 TV channels at that time</a:t>
            </a:r>
            <a:r>
              <a:rPr lang="en-US" altLang="en-US" dirty="0" smtClean="0">
                <a:latin typeface="+mj-lt"/>
              </a:rPr>
              <a:t>.</a:t>
            </a:r>
            <a:endParaRPr lang="en-US" alt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5694223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altLang="en-US" sz="4000" b="1" dirty="0">
                <a:solidFill>
                  <a:srgbClr val="0070C0"/>
                </a:solidFill>
              </a:rPr>
              <a:t>Television</a:t>
            </a:r>
            <a:endParaRPr lang="en-US" sz="4000" b="1" dirty="0">
              <a:solidFill>
                <a:srgbClr val="0070C0"/>
              </a:solidFill>
            </a:endParaRPr>
          </a:p>
        </p:txBody>
      </p:sp>
      <p:sp>
        <p:nvSpPr>
          <p:cNvPr id="14" name="Content Placeholder 13"/>
          <p:cNvSpPr>
            <a:spLocks noGrp="1"/>
          </p:cNvSpPr>
          <p:nvPr>
            <p:ph idx="1"/>
          </p:nvPr>
        </p:nvSpPr>
        <p:spPr/>
        <p:txBody>
          <a:bodyPr/>
          <a:lstStyle/>
          <a:p>
            <a:pPr algn="just"/>
            <a:r>
              <a:rPr lang="en-US" altLang="en-US" dirty="0">
                <a:latin typeface="+mj-lt"/>
              </a:rPr>
              <a:t>1960 DZBB-TV or Channel 7 was opened by Bob Stewart who owned Republic Broadcasting System</a:t>
            </a:r>
          </a:p>
          <a:p>
            <a:pPr algn="just"/>
            <a:r>
              <a:rPr lang="en-US" altLang="en-US" dirty="0">
                <a:latin typeface="+mj-lt"/>
              </a:rPr>
              <a:t>1966 there were 18 privately owned channels operating on peak hours of 7-10pm with 1,000,000 viewers</a:t>
            </a:r>
          </a:p>
          <a:p>
            <a:pPr algn="just"/>
            <a:r>
              <a:rPr lang="en-US" altLang="en-US" dirty="0">
                <a:latin typeface="+mj-lt"/>
              </a:rPr>
              <a:t>First regional network was Channel 3 in Cebu by ABS-CBN, comes next are channels in Bacolod and </a:t>
            </a:r>
            <a:r>
              <a:rPr lang="en-US" altLang="en-US" dirty="0" err="1">
                <a:latin typeface="+mj-lt"/>
              </a:rPr>
              <a:t>Dagupan</a:t>
            </a:r>
            <a:endParaRPr lang="en-US" altLang="en-US" dirty="0">
              <a:latin typeface="+mj-lt"/>
            </a:endParaRPr>
          </a:p>
          <a:p>
            <a:pPr algn="just"/>
            <a:r>
              <a:rPr lang="en-US" altLang="en-US" dirty="0">
                <a:latin typeface="+mj-lt"/>
              </a:rPr>
              <a:t>1969 ABS-CBN made history by covering the colored live show of Apollo 11 moon shot</a:t>
            </a:r>
          </a:p>
          <a:p>
            <a:pPr marL="0" indent="0" algn="just">
              <a:buNone/>
            </a:pPr>
            <a:endParaRPr lang="en-US" alt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33244863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457200"/>
            <a:ext cx="9143998" cy="1020762"/>
          </a:xfrm>
        </p:spPr>
        <p:txBody>
          <a:bodyPr>
            <a:noAutofit/>
          </a:bodyPr>
          <a:lstStyle/>
          <a:p>
            <a:r>
              <a:rPr lang="en-US" sz="4000" b="1" dirty="0">
                <a:solidFill>
                  <a:srgbClr val="0070C0"/>
                </a:solidFill>
              </a:rPr>
              <a:t>Philippine Mass Media</a:t>
            </a:r>
            <a:br>
              <a:rPr lang="en-US" sz="4000" b="1" dirty="0">
                <a:solidFill>
                  <a:srgbClr val="0070C0"/>
                </a:solidFill>
              </a:rPr>
            </a:br>
            <a:r>
              <a:rPr lang="en-US" sz="4000" b="1" dirty="0">
                <a:solidFill>
                  <a:srgbClr val="0070C0"/>
                </a:solidFill>
              </a:rPr>
              <a:t>before Martial Law</a:t>
            </a:r>
            <a:endParaRPr lang="en-US" sz="4000" b="1" dirty="0">
              <a:solidFill>
                <a:srgbClr val="0070C0"/>
              </a:solidFill>
            </a:endParaRPr>
          </a:p>
        </p:txBody>
      </p:sp>
      <p:sp>
        <p:nvSpPr>
          <p:cNvPr id="14" name="Content Placeholder 13"/>
          <p:cNvSpPr>
            <a:spLocks noGrp="1"/>
          </p:cNvSpPr>
          <p:nvPr>
            <p:ph idx="1"/>
          </p:nvPr>
        </p:nvSpPr>
        <p:spPr/>
        <p:txBody>
          <a:bodyPr>
            <a:normAutofit/>
          </a:bodyPr>
          <a:lstStyle/>
          <a:p>
            <a:pPr algn="just"/>
            <a:r>
              <a:rPr lang="en-US" altLang="en-US" sz="2000" b="1" i="1" dirty="0">
                <a:latin typeface="+mj-lt"/>
              </a:rPr>
              <a:t>Prior Sept. 21, 1972 Philippine mass media was described in terms of:</a:t>
            </a:r>
          </a:p>
          <a:p>
            <a:pPr algn="just">
              <a:buFont typeface="Georgia" panose="02040502050405020303" pitchFamily="18" charset="0"/>
              <a:buAutoNum type="arabicPeriod"/>
            </a:pPr>
            <a:r>
              <a:rPr lang="en-US" altLang="en-US" sz="2000" dirty="0">
                <a:latin typeface="+mj-lt"/>
              </a:rPr>
              <a:t>They were privately owned and pursued their objectives independently of government  control</a:t>
            </a:r>
          </a:p>
          <a:p>
            <a:pPr algn="just">
              <a:buFont typeface="Georgia" panose="02040502050405020303" pitchFamily="18" charset="0"/>
              <a:buAutoNum type="arabicPeriod"/>
            </a:pPr>
            <a:r>
              <a:rPr lang="en-US" altLang="en-US" sz="2000" dirty="0">
                <a:latin typeface="+mj-lt"/>
              </a:rPr>
              <a:t>They were multi-lingual, but leadership was exercised by the English language press</a:t>
            </a:r>
          </a:p>
          <a:p>
            <a:pPr algn="just">
              <a:buFont typeface="Georgia" panose="02040502050405020303" pitchFamily="18" charset="0"/>
              <a:buAutoNum type="arabicPeriod"/>
            </a:pPr>
            <a:r>
              <a:rPr lang="en-US" altLang="en-US" sz="2000" dirty="0">
                <a:latin typeface="+mj-lt"/>
              </a:rPr>
              <a:t>They were Manila centered and needed to be developed in the provinces</a:t>
            </a:r>
          </a:p>
          <a:p>
            <a:pPr algn="just">
              <a:buFont typeface="Georgia" panose="02040502050405020303" pitchFamily="18" charset="0"/>
              <a:buAutoNum type="arabicPeriod"/>
            </a:pPr>
            <a:r>
              <a:rPr lang="en-US" altLang="en-US" sz="2000" dirty="0">
                <a:latin typeface="+mj-lt"/>
              </a:rPr>
              <a:t>They were politically free but were controlled by big businesses</a:t>
            </a:r>
          </a:p>
          <a:p>
            <a:pPr algn="just">
              <a:buFont typeface="Georgia" panose="02040502050405020303" pitchFamily="18" charset="0"/>
              <a:buAutoNum type="arabicPeriod"/>
            </a:pPr>
            <a:r>
              <a:rPr lang="en-US" altLang="en-US" sz="2000" dirty="0">
                <a:latin typeface="+mj-lt"/>
              </a:rPr>
              <a:t>They lacked ethics and professionalism</a:t>
            </a:r>
          </a:p>
          <a:p>
            <a:pPr marL="0" indent="0">
              <a:buNone/>
            </a:pPr>
            <a:endParaRPr lang="en-US" sz="2000"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41564242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457200"/>
            <a:ext cx="9143998" cy="1020762"/>
          </a:xfrm>
        </p:spPr>
        <p:txBody>
          <a:bodyPr>
            <a:noAutofit/>
          </a:bodyPr>
          <a:lstStyle/>
          <a:p>
            <a:r>
              <a:rPr lang="en-US" sz="4000" b="1" dirty="0">
                <a:solidFill>
                  <a:srgbClr val="0070C0"/>
                </a:solidFill>
              </a:rPr>
              <a:t>Philippine Mass Media</a:t>
            </a:r>
            <a:br>
              <a:rPr lang="en-US" sz="4000" b="1" dirty="0">
                <a:solidFill>
                  <a:srgbClr val="0070C0"/>
                </a:solidFill>
              </a:rPr>
            </a:br>
            <a:r>
              <a:rPr lang="en-US" sz="4000" b="1" dirty="0">
                <a:solidFill>
                  <a:srgbClr val="0070C0"/>
                </a:solidFill>
              </a:rPr>
              <a:t>before Martial Law</a:t>
            </a:r>
            <a:endParaRPr lang="en-US" sz="4000" b="1" dirty="0">
              <a:solidFill>
                <a:srgbClr val="0070C0"/>
              </a:solidFill>
            </a:endParaRPr>
          </a:p>
        </p:txBody>
      </p:sp>
      <p:sp>
        <p:nvSpPr>
          <p:cNvPr id="14" name="Content Placeholder 13"/>
          <p:cNvSpPr>
            <a:spLocks noGrp="1"/>
          </p:cNvSpPr>
          <p:nvPr>
            <p:ph idx="1"/>
          </p:nvPr>
        </p:nvSpPr>
        <p:spPr/>
        <p:txBody>
          <a:bodyPr>
            <a:normAutofit/>
          </a:bodyPr>
          <a:lstStyle/>
          <a:p>
            <a:pPr marL="623888" indent="-514350" algn="just">
              <a:buNone/>
            </a:pPr>
            <a:r>
              <a:rPr lang="en-US" altLang="en-US" sz="2000" dirty="0">
                <a:latin typeface="+mj-lt"/>
              </a:rPr>
              <a:t>1. Privately owned media</a:t>
            </a:r>
          </a:p>
          <a:p>
            <a:pPr marL="623888" indent="-514350" algn="just">
              <a:buFont typeface="Georgia" panose="02040502050405020303" pitchFamily="18" charset="0"/>
              <a:buAutoNum type="alphaLcPeriod"/>
            </a:pPr>
            <a:r>
              <a:rPr lang="en-US" altLang="en-US" sz="2000" dirty="0">
                <a:latin typeface="+mj-lt"/>
              </a:rPr>
              <a:t>21 dailies, 100 community newspaper, 16 magazines were privately owned</a:t>
            </a:r>
          </a:p>
          <a:p>
            <a:pPr marL="623888" indent="-514350" algn="just">
              <a:buFont typeface="Georgia" panose="02040502050405020303" pitchFamily="18" charset="0"/>
              <a:buAutoNum type="alphaLcPeriod"/>
            </a:pPr>
            <a:r>
              <a:rPr lang="en-US" altLang="en-US" sz="2000" dirty="0">
                <a:latin typeface="+mj-lt"/>
              </a:rPr>
              <a:t>18 </a:t>
            </a:r>
            <a:r>
              <a:rPr lang="en-US" altLang="en-US" sz="2000" dirty="0" err="1">
                <a:latin typeface="+mj-lt"/>
              </a:rPr>
              <a:t>tv</a:t>
            </a:r>
            <a:r>
              <a:rPr lang="en-US" altLang="en-US" sz="2000" dirty="0">
                <a:latin typeface="+mj-lt"/>
              </a:rPr>
              <a:t> stations (1 government owned), 245 (6 government owned) were privately owned</a:t>
            </a:r>
          </a:p>
          <a:p>
            <a:pPr marL="623888" indent="-514350" algn="just">
              <a:buFont typeface="Georgia" panose="02040502050405020303" pitchFamily="18" charset="0"/>
              <a:buAutoNum type="alphaLcPeriod"/>
            </a:pPr>
            <a:r>
              <a:rPr lang="en-US" altLang="en-US" sz="2000" dirty="0">
                <a:latin typeface="+mj-lt"/>
              </a:rPr>
              <a:t>24 book publishers were all private entities</a:t>
            </a:r>
          </a:p>
          <a:p>
            <a:pPr marL="623888" indent="-514350" algn="just">
              <a:buFont typeface="Georgia" panose="02040502050405020303" pitchFamily="18" charset="0"/>
              <a:buAutoNum type="alphaLcPeriod"/>
            </a:pPr>
            <a:r>
              <a:rPr lang="en-US" altLang="en-US" sz="2000" dirty="0">
                <a:latin typeface="+mj-lt"/>
              </a:rPr>
              <a:t>Government has its printing arm- Bureau of Printing</a:t>
            </a:r>
          </a:p>
          <a:p>
            <a:pPr marL="623888" indent="-514350" algn="just">
              <a:buFont typeface="Georgia" panose="02040502050405020303" pitchFamily="18" charset="0"/>
              <a:buAutoNum type="alphaLcPeriod"/>
            </a:pPr>
            <a:r>
              <a:rPr lang="en-US" altLang="en-US" sz="2000" dirty="0">
                <a:latin typeface="+mj-lt"/>
              </a:rPr>
              <a:t>Government Report- government weekly paper which was scoffed at by mass people and elite</a:t>
            </a:r>
          </a:p>
          <a:p>
            <a:pPr marL="0" indent="0">
              <a:buNone/>
            </a:pPr>
            <a:endParaRPr lang="en-US" sz="2000"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19118613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09A44C-857D-42FD-9219-94A36248C2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Chalkboard education presentation (widescreen)</Template>
  <TotalTime>0</TotalTime>
  <Words>1090</Words>
  <Application>Microsoft Office PowerPoint</Application>
  <PresentationFormat>Custom</PresentationFormat>
  <Paragraphs>82</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Consolas</vt:lpstr>
      <vt:lpstr>Corbel</vt:lpstr>
      <vt:lpstr>Georgia</vt:lpstr>
      <vt:lpstr>Wingdings</vt:lpstr>
      <vt:lpstr>Chalkboard 16x9</vt:lpstr>
      <vt:lpstr>Post–War Period</vt:lpstr>
      <vt:lpstr>Newspapers</vt:lpstr>
      <vt:lpstr>Newspapers</vt:lpstr>
      <vt:lpstr>Television</vt:lpstr>
      <vt:lpstr>Television</vt:lpstr>
      <vt:lpstr>Television</vt:lpstr>
      <vt:lpstr>Television</vt:lpstr>
      <vt:lpstr>Philippine Mass Media before Martial Law</vt:lpstr>
      <vt:lpstr>Philippine Mass Media before Martial Law</vt:lpstr>
      <vt:lpstr>Philippine Mass Media before Martial Law</vt:lpstr>
      <vt:lpstr>Philippine Mass Media before Martial Law</vt:lpstr>
      <vt:lpstr>Philippine Mass Media before Martial Law</vt:lpstr>
      <vt:lpstr>Philippine Mass Media before Martial Law</vt:lpstr>
      <vt:lpstr>Philippine Mass Media before Martial Law</vt:lpstr>
      <vt:lpstr>Philippine Mass Media before Martial Law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2015-11-11T06:46:12Z</dcterms:created>
  <dcterms:modified xsi:type="dcterms:W3CDTF">2015-11-11T10:28:29Z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