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37"/>
  </p:notesMasterIdLst>
  <p:handoutMasterIdLst>
    <p:handoutMasterId r:id="rId38"/>
  </p:handoutMasterIdLst>
  <p:sldIdLst>
    <p:sldId id="256" r:id="rId3"/>
    <p:sldId id="257" r:id="rId4"/>
    <p:sldId id="266" r:id="rId5"/>
    <p:sldId id="260" r:id="rId6"/>
    <p:sldId id="261" r:id="rId7"/>
    <p:sldId id="262" r:id="rId8"/>
    <p:sldId id="263" r:id="rId9"/>
    <p:sldId id="264" r:id="rId10"/>
    <p:sldId id="265" r:id="rId11"/>
    <p:sldId id="258" r:id="rId12"/>
    <p:sldId id="275" r:id="rId13"/>
    <p:sldId id="274" r:id="rId14"/>
    <p:sldId id="273" r:id="rId15"/>
    <p:sldId id="272" r:id="rId16"/>
    <p:sldId id="271" r:id="rId17"/>
    <p:sldId id="270" r:id="rId18"/>
    <p:sldId id="269" r:id="rId19"/>
    <p:sldId id="276" r:id="rId20"/>
    <p:sldId id="277" r:id="rId21"/>
    <p:sldId id="278" r:id="rId22"/>
    <p:sldId id="282" r:id="rId23"/>
    <p:sldId id="281" r:id="rId24"/>
    <p:sldId id="280" r:id="rId25"/>
    <p:sldId id="285" r:id="rId26"/>
    <p:sldId id="279" r:id="rId27"/>
    <p:sldId id="284" r:id="rId28"/>
    <p:sldId id="287" r:id="rId29"/>
    <p:sldId id="283" r:id="rId30"/>
    <p:sldId id="286" r:id="rId31"/>
    <p:sldId id="289" r:id="rId32"/>
    <p:sldId id="288" r:id="rId33"/>
    <p:sldId id="291" r:id="rId34"/>
    <p:sldId id="290" r:id="rId35"/>
    <p:sldId id="292" r:id="rId3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15" autoAdjust="0"/>
    <p:restoredTop sz="95274" autoAdjust="0"/>
  </p:normalViewPr>
  <p:slideViewPr>
    <p:cSldViewPr>
      <p:cViewPr varScale="1">
        <p:scale>
          <a:sx n="66" d="100"/>
          <a:sy n="66" d="100"/>
        </p:scale>
        <p:origin x="486" y="6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11/25/2015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11/25/2015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11/25/2015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11/25/2015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11/25/2015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11/25/2015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11/25/2015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11/25/2015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11/25/2015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11/25/2015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11/25/2015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11/25/2015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11/25/2015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Concepts and Causes </a:t>
            </a:r>
            <a:br>
              <a:rPr lang="en-US" dirty="0" smtClean="0"/>
            </a:br>
            <a:r>
              <a:rPr lang="en-US" dirty="0" smtClean="0"/>
              <a:t>of Underdevelopment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Module 3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1.2.1 Theory of Balanced Growth 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350964" y="1800731"/>
            <a:ext cx="10058398" cy="4267200"/>
          </a:xfrm>
        </p:spPr>
        <p:txBody>
          <a:bodyPr>
            <a:normAutofit/>
          </a:bodyPr>
          <a:lstStyle/>
          <a:p>
            <a:pPr algn="just"/>
            <a:r>
              <a:rPr lang="en-PH" dirty="0">
                <a:latin typeface="+mj-lt"/>
              </a:rPr>
              <a:t>Contrary to the theory of balanced growth, in Hirschman's opinion, the real bottleneck is not the </a:t>
            </a:r>
            <a:r>
              <a:rPr lang="en-PH" dirty="0" smtClean="0">
                <a:latin typeface="+mj-lt"/>
              </a:rPr>
              <a:t>shortage </a:t>
            </a:r>
            <a:r>
              <a:rPr lang="en-PH" dirty="0">
                <a:latin typeface="+mj-lt"/>
              </a:rPr>
              <a:t>of capital, but lack of entrepreneurial abilities. Potential entrepreneurs are hindered in </a:t>
            </a:r>
            <a:r>
              <a:rPr lang="en-PH" dirty="0" smtClean="0">
                <a:latin typeface="+mj-lt"/>
              </a:rPr>
              <a:t>their </a:t>
            </a:r>
            <a:r>
              <a:rPr lang="en-PH" dirty="0">
                <a:latin typeface="+mj-lt"/>
              </a:rPr>
              <a:t>decision-making by institutional factors: either group considerations play a -great role and </a:t>
            </a:r>
            <a:r>
              <a:rPr lang="en-PH" dirty="0" smtClean="0">
                <a:latin typeface="+mj-lt"/>
              </a:rPr>
              <a:t>hinder </a:t>
            </a:r>
            <a:r>
              <a:rPr lang="en-PH" dirty="0">
                <a:latin typeface="+mj-lt"/>
              </a:rPr>
              <a:t>the potential entrepreneur, or entrepreneurs aim at personal gains at the cost of others and </a:t>
            </a:r>
            <a:r>
              <a:rPr lang="en-PH" dirty="0" smtClean="0">
                <a:latin typeface="+mj-lt"/>
              </a:rPr>
              <a:t>are </a:t>
            </a:r>
            <a:r>
              <a:rPr lang="en-PH" dirty="0">
                <a:latin typeface="+mj-lt"/>
              </a:rPr>
              <a:t>thus equally detrimental to development</a:t>
            </a:r>
            <a:r>
              <a:rPr lang="en-PH" dirty="0" smtClean="0">
                <a:latin typeface="+mj-lt"/>
              </a:rPr>
              <a:t>.</a:t>
            </a:r>
          </a:p>
          <a:p>
            <a:pPr algn="just"/>
            <a:r>
              <a:rPr lang="en-PH" dirty="0">
                <a:latin typeface="+mj-lt"/>
              </a:rPr>
              <a:t>In view of the lack of </a:t>
            </a:r>
            <a:r>
              <a:rPr lang="en-PH" dirty="0" smtClean="0">
                <a:latin typeface="+mj-lt"/>
              </a:rPr>
              <a:t>entrepreneurial </a:t>
            </a:r>
            <a:r>
              <a:rPr lang="en-PH" dirty="0">
                <a:latin typeface="+mj-lt"/>
              </a:rPr>
              <a:t>abilities there </a:t>
            </a:r>
            <a:r>
              <a:rPr lang="en-PH" dirty="0" smtClean="0">
                <a:latin typeface="+mj-lt"/>
              </a:rPr>
              <a:t>is </a:t>
            </a:r>
            <a:r>
              <a:rPr lang="en-PH" dirty="0">
                <a:latin typeface="+mj-lt"/>
              </a:rPr>
              <a:t>a need for a mechanism of incentive and pressure which will automatically result in the </a:t>
            </a:r>
            <a:r>
              <a:rPr lang="en-PH" dirty="0" smtClean="0">
                <a:latin typeface="+mj-lt"/>
              </a:rPr>
              <a:t>required </a:t>
            </a:r>
            <a:r>
              <a:rPr lang="en-PH" dirty="0">
                <a:latin typeface="+mj-lt"/>
              </a:rPr>
              <a:t>decisions</a:t>
            </a:r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157265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4294967295"/>
          </p:nvPr>
        </p:nvSpPr>
        <p:spPr>
          <a:xfrm>
            <a:off x="951812" y="685800"/>
            <a:ext cx="10154627" cy="5410200"/>
          </a:xfrm>
        </p:spPr>
        <p:txBody>
          <a:bodyPr>
            <a:normAutofit/>
          </a:bodyPr>
          <a:lstStyle/>
          <a:p>
            <a:pPr algn="just"/>
            <a:r>
              <a:rPr lang="en-PH" sz="2600" dirty="0" smtClean="0">
                <a:latin typeface="+mj-lt"/>
              </a:rPr>
              <a:t>Not </a:t>
            </a:r>
            <a:r>
              <a:rPr lang="en-PH" sz="2600" dirty="0">
                <a:latin typeface="+mj-lt"/>
              </a:rPr>
              <a:t>a balanced growth should be aimed at, but </a:t>
            </a:r>
            <a:r>
              <a:rPr lang="en-PH" sz="2600" dirty="0" smtClean="0">
                <a:latin typeface="+mj-lt"/>
              </a:rPr>
              <a:t>rather </a:t>
            </a:r>
            <a:r>
              <a:rPr lang="en-PH" sz="2600" dirty="0">
                <a:latin typeface="+mj-lt"/>
              </a:rPr>
              <a:t>existing imbalances— whose symptoms are profit and losses—must be maintained. </a:t>
            </a:r>
            <a:endParaRPr lang="en-PH" sz="2600" dirty="0" smtClean="0">
              <a:latin typeface="+mj-lt"/>
            </a:endParaRPr>
          </a:p>
          <a:p>
            <a:pPr algn="just"/>
            <a:r>
              <a:rPr lang="en-PH" sz="2600" dirty="0">
                <a:latin typeface="+mj-lt"/>
              </a:rPr>
              <a:t>Investments should not be spread evenly but concentrated in such projects in which they cause </a:t>
            </a:r>
            <a:r>
              <a:rPr lang="en-PH" sz="2600" dirty="0" smtClean="0">
                <a:latin typeface="+mj-lt"/>
              </a:rPr>
              <a:t>additional </a:t>
            </a:r>
            <a:r>
              <a:rPr lang="en-PH" sz="2600" dirty="0">
                <a:latin typeface="+mj-lt"/>
              </a:rPr>
              <a:t>investments because of their backward and forward linkages without being too </a:t>
            </a:r>
            <a:r>
              <a:rPr lang="en-PH" sz="2600" dirty="0" smtClean="0">
                <a:latin typeface="+mj-lt"/>
              </a:rPr>
              <a:t>demanding </a:t>
            </a:r>
            <a:r>
              <a:rPr lang="en-PH" sz="2600" dirty="0">
                <a:latin typeface="+mj-lt"/>
              </a:rPr>
              <a:t>on entrepreneurial abilities</a:t>
            </a:r>
            <a:r>
              <a:rPr lang="en-PH" sz="2600" dirty="0" smtClean="0">
                <a:latin typeface="+mj-lt"/>
              </a:rPr>
              <a:t>.</a:t>
            </a:r>
          </a:p>
          <a:p>
            <a:pPr algn="just"/>
            <a:r>
              <a:rPr lang="en-PH" sz="2600" dirty="0">
                <a:latin typeface="+mj-lt"/>
              </a:rPr>
              <a:t>Applicability: </a:t>
            </a:r>
            <a:r>
              <a:rPr lang="en-PH" sz="2600" i="1" dirty="0">
                <a:latin typeface="+mj-lt"/>
              </a:rPr>
              <a:t>Manufacturing industries &amp;</a:t>
            </a:r>
            <a:r>
              <a:rPr lang="en-PH" sz="2600" i="1" dirty="0" smtClean="0">
                <a:latin typeface="+mj-lt"/>
              </a:rPr>
              <a:t> </a:t>
            </a:r>
            <a:r>
              <a:rPr lang="en-PH" sz="2600" i="1" dirty="0">
                <a:latin typeface="+mj-lt"/>
              </a:rPr>
              <a:t>import substitutions</a:t>
            </a:r>
          </a:p>
          <a:p>
            <a:pPr marL="0" indent="0" algn="just">
              <a:buNone/>
            </a:pPr>
            <a:endParaRPr lang="en-US" sz="2600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237112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1.2.3 Theory of Stages of Growth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370012" y="1833388"/>
            <a:ext cx="9905998" cy="4267200"/>
          </a:xfrm>
        </p:spPr>
        <p:txBody>
          <a:bodyPr>
            <a:normAutofit/>
          </a:bodyPr>
          <a:lstStyle/>
          <a:p>
            <a:pPr algn="just"/>
            <a:r>
              <a:rPr lang="en-PH" sz="2600" dirty="0">
                <a:latin typeface="+mj-lt"/>
              </a:rPr>
              <a:t>This theory tries to explain the long-term processes of economic development from the point of </a:t>
            </a:r>
            <a:r>
              <a:rPr lang="en-PH" sz="2600" dirty="0" smtClean="0">
                <a:latin typeface="+mj-lt"/>
              </a:rPr>
              <a:t>view </a:t>
            </a:r>
            <a:r>
              <a:rPr lang="en-PH" sz="2600" dirty="0">
                <a:latin typeface="+mj-lt"/>
              </a:rPr>
              <a:t>of economic history by describing five ideal types of stages through which all societies </a:t>
            </a:r>
            <a:r>
              <a:rPr lang="en-PH" sz="2600" dirty="0" smtClean="0">
                <a:latin typeface="+mj-lt"/>
              </a:rPr>
              <a:t>pass</a:t>
            </a:r>
            <a:r>
              <a:rPr lang="en-PH" sz="2600" dirty="0">
                <a:latin typeface="+mj-lt"/>
              </a:rPr>
              <a:t>: </a:t>
            </a:r>
          </a:p>
          <a:p>
            <a:pPr algn="just"/>
            <a:r>
              <a:rPr lang="en-PH" sz="2600" dirty="0">
                <a:latin typeface="+mj-lt"/>
              </a:rPr>
              <a:t>The 'traditional society' has more than 75 per cent of the population engaged in food production, </a:t>
            </a:r>
            <a:r>
              <a:rPr lang="en-PH" sz="2600" dirty="0" smtClean="0">
                <a:latin typeface="+mj-lt"/>
              </a:rPr>
              <a:t>and </a:t>
            </a:r>
            <a:r>
              <a:rPr lang="en-PH" sz="2600" dirty="0">
                <a:latin typeface="+mj-lt"/>
              </a:rPr>
              <a:t>political power is in the hands of landowners or of a central authority supported by the army </a:t>
            </a:r>
            <a:r>
              <a:rPr lang="en-PH" sz="2600" dirty="0" smtClean="0">
                <a:latin typeface="+mj-lt"/>
              </a:rPr>
              <a:t>and </a:t>
            </a:r>
            <a:r>
              <a:rPr lang="en-PH" sz="2600" dirty="0">
                <a:latin typeface="+mj-lt"/>
              </a:rPr>
              <a:t>the civil servants</a:t>
            </a:r>
            <a:endParaRPr lang="en-US" sz="2600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1214236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4294967295"/>
          </p:nvPr>
        </p:nvSpPr>
        <p:spPr>
          <a:xfrm>
            <a:off x="684212" y="685800"/>
            <a:ext cx="10744200" cy="5115432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PH" dirty="0">
                <a:latin typeface="+mj-lt"/>
              </a:rPr>
              <a:t>The </a:t>
            </a:r>
            <a:r>
              <a:rPr lang="en-PH" b="1" dirty="0">
                <a:solidFill>
                  <a:srgbClr val="0070C0"/>
                </a:solidFill>
                <a:latin typeface="+mj-lt"/>
              </a:rPr>
              <a:t>'transitional stage' </a:t>
            </a:r>
            <a:r>
              <a:rPr lang="en-PH" dirty="0">
                <a:latin typeface="+mj-lt"/>
              </a:rPr>
              <a:t>creates the preconditions for take-off by bringing about radical changes in </a:t>
            </a:r>
            <a:r>
              <a:rPr lang="en-PH" dirty="0" smtClean="0">
                <a:latin typeface="+mj-lt"/>
              </a:rPr>
              <a:t>the </a:t>
            </a:r>
            <a:r>
              <a:rPr lang="en-PH" dirty="0">
                <a:latin typeface="+mj-lt"/>
              </a:rPr>
              <a:t>non-industrial sectors. Export of raw material gains momentum; a new class of </a:t>
            </a:r>
            <a:r>
              <a:rPr lang="en-PH" dirty="0" smtClean="0">
                <a:latin typeface="+mj-lt"/>
              </a:rPr>
              <a:t>businessmen emerges</a:t>
            </a:r>
            <a:r>
              <a:rPr lang="en-PH" dirty="0">
                <a:latin typeface="+mj-lt"/>
              </a:rPr>
              <a:t>; and the idea of economic progress coming from outside spreads through the elite. </a:t>
            </a:r>
            <a:endParaRPr lang="en-PH" dirty="0" smtClean="0">
              <a:latin typeface="+mj-lt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PH" dirty="0">
                <a:latin typeface="+mj-lt"/>
              </a:rPr>
              <a:t>The </a:t>
            </a:r>
            <a:r>
              <a:rPr lang="en-PH" b="1" dirty="0">
                <a:solidFill>
                  <a:srgbClr val="0070C0"/>
                </a:solidFill>
                <a:latin typeface="+mj-lt"/>
              </a:rPr>
              <a:t>'take-off stage' </a:t>
            </a:r>
            <a:r>
              <a:rPr lang="en-PH" dirty="0">
                <a:latin typeface="+mj-lt"/>
              </a:rPr>
              <a:t>brings a sharp increase in the rate of investment in the per capita output. This </a:t>
            </a:r>
            <a:r>
              <a:rPr lang="en-PH" dirty="0" smtClean="0">
                <a:latin typeface="+mj-lt"/>
              </a:rPr>
              <a:t>stage </a:t>
            </a:r>
            <a:r>
              <a:rPr lang="en-PH" dirty="0">
                <a:latin typeface="+mj-lt"/>
              </a:rPr>
              <a:t>of industrial revolution is accompanied by radical changes in the production techniques. </a:t>
            </a:r>
            <a:r>
              <a:rPr lang="en-PH" dirty="0" smtClean="0">
                <a:latin typeface="+mj-lt"/>
              </a:rPr>
              <a:t>Expansion </a:t>
            </a:r>
            <a:r>
              <a:rPr lang="en-PH" dirty="0">
                <a:latin typeface="+mj-lt"/>
              </a:rPr>
              <a:t>takes place in a small group of leading sectors at first and, on the social side, is </a:t>
            </a:r>
            <a:r>
              <a:rPr lang="en-PH" dirty="0" smtClean="0">
                <a:latin typeface="+mj-lt"/>
              </a:rPr>
              <a:t>accompanied </a:t>
            </a:r>
            <a:r>
              <a:rPr lang="en-PH" dirty="0">
                <a:latin typeface="+mj-lt"/>
              </a:rPr>
              <a:t>by the domination of the modern section of society over the traditional one. </a:t>
            </a:r>
          </a:p>
          <a:p>
            <a:pPr algn="just"/>
            <a:endParaRPr lang="en-PH" dirty="0">
              <a:latin typeface="+mj-lt"/>
            </a:endParaRPr>
          </a:p>
          <a:p>
            <a:pPr algn="just"/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303310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4294967295"/>
          </p:nvPr>
        </p:nvSpPr>
        <p:spPr>
          <a:xfrm>
            <a:off x="982882" y="914399"/>
            <a:ext cx="10293130" cy="4851135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3"/>
            </a:pPr>
            <a:r>
              <a:rPr lang="en-PH" sz="2600" dirty="0">
                <a:latin typeface="+mj-lt"/>
              </a:rPr>
              <a:t>The </a:t>
            </a:r>
            <a:r>
              <a:rPr lang="en-PH" sz="2600" b="1" dirty="0">
                <a:solidFill>
                  <a:srgbClr val="0070C0"/>
                </a:solidFill>
                <a:latin typeface="+mj-lt"/>
              </a:rPr>
              <a:t>'drive to </a:t>
            </a:r>
            <a:r>
              <a:rPr lang="en-PH" sz="2600" b="1" dirty="0" smtClean="0">
                <a:solidFill>
                  <a:srgbClr val="0070C0"/>
                </a:solidFill>
                <a:latin typeface="+mj-lt"/>
              </a:rPr>
              <a:t>maturity’ </a:t>
            </a:r>
            <a:r>
              <a:rPr lang="en-PH" sz="2600" dirty="0">
                <a:latin typeface="+mj-lt"/>
              </a:rPr>
              <a:t>brings a spread of growth from the leading to the other sectors and a </a:t>
            </a:r>
            <a:r>
              <a:rPr lang="en-PH" sz="2600" dirty="0" smtClean="0">
                <a:latin typeface="+mj-lt"/>
              </a:rPr>
              <a:t>broader </a:t>
            </a:r>
            <a:r>
              <a:rPr lang="en-PH" sz="2600" dirty="0">
                <a:latin typeface="+mj-lt"/>
              </a:rPr>
              <a:t>application of modern technology followed by necessary changes in the society at large</a:t>
            </a:r>
            <a:r>
              <a:rPr lang="en-PH" sz="2600" dirty="0" smtClean="0">
                <a:latin typeface="+mj-lt"/>
              </a:rPr>
              <a:t>.</a:t>
            </a:r>
          </a:p>
          <a:p>
            <a:pPr marL="457200" indent="-457200" algn="just">
              <a:buFont typeface="+mj-lt"/>
              <a:buAutoNum type="arabicPeriod" startAt="3"/>
            </a:pPr>
            <a:r>
              <a:rPr lang="en-PH" sz="2600" dirty="0">
                <a:latin typeface="+mj-lt"/>
              </a:rPr>
              <a:t>The </a:t>
            </a:r>
            <a:r>
              <a:rPr lang="en-PH" sz="2600" b="1" dirty="0">
                <a:solidFill>
                  <a:srgbClr val="0070C0"/>
                </a:solidFill>
                <a:latin typeface="+mj-lt"/>
              </a:rPr>
              <a:t>'stage of high mass consumption' </a:t>
            </a:r>
            <a:r>
              <a:rPr lang="en-PH" sz="2600" dirty="0">
                <a:latin typeface="+mj-lt"/>
              </a:rPr>
              <a:t>can be reached after attaining a certain level of national </a:t>
            </a:r>
            <a:r>
              <a:rPr lang="en-PH" sz="2600" dirty="0" smtClean="0">
                <a:latin typeface="+mj-lt"/>
              </a:rPr>
              <a:t>income </a:t>
            </a:r>
            <a:r>
              <a:rPr lang="en-PH" sz="2600" dirty="0">
                <a:latin typeface="+mj-lt"/>
              </a:rPr>
              <a:t>and formulating an economic policy giving priority to increased private consumption. </a:t>
            </a:r>
          </a:p>
          <a:p>
            <a:pPr marL="457200" indent="-457200" algn="just">
              <a:buFont typeface="+mj-lt"/>
              <a:buAutoNum type="arabicPeriod" startAt="3"/>
            </a:pPr>
            <a:endParaRPr lang="en-US" sz="2600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173819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1.2.4 'Big-push' Theory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584026" cy="4267200"/>
          </a:xfrm>
        </p:spPr>
        <p:txBody>
          <a:bodyPr>
            <a:normAutofit/>
          </a:bodyPr>
          <a:lstStyle/>
          <a:p>
            <a:pPr algn="just"/>
            <a:r>
              <a:rPr lang="en-PH" dirty="0">
                <a:latin typeface="+mj-lt"/>
              </a:rPr>
              <a:t>This theory is an investment theory which stresses the conditions of take-off. The argumentation </a:t>
            </a:r>
            <a:r>
              <a:rPr lang="en-PH" dirty="0" smtClean="0">
                <a:latin typeface="+mj-lt"/>
              </a:rPr>
              <a:t>is </a:t>
            </a:r>
            <a:r>
              <a:rPr lang="en-PH" dirty="0">
                <a:latin typeface="+mj-lt"/>
              </a:rPr>
              <a:t>quite similar to the balanced growth theory but emphasis is put on the need for a big push. The </a:t>
            </a:r>
            <a:r>
              <a:rPr lang="en-PH" dirty="0" smtClean="0">
                <a:latin typeface="+mj-lt"/>
              </a:rPr>
              <a:t>investments </a:t>
            </a:r>
            <a:r>
              <a:rPr lang="en-PH" dirty="0">
                <a:latin typeface="+mj-lt"/>
              </a:rPr>
              <a:t>should be of a relatively high minimum in order to reap the benefits of external </a:t>
            </a:r>
            <a:r>
              <a:rPr lang="en-PH" dirty="0" smtClean="0">
                <a:latin typeface="+mj-lt"/>
              </a:rPr>
              <a:t>economies</a:t>
            </a:r>
            <a:r>
              <a:rPr lang="en-PH" dirty="0">
                <a:latin typeface="+mj-lt"/>
              </a:rPr>
              <a:t>. Only investments in big complexes will result in social benefits exceeding social </a:t>
            </a:r>
            <a:r>
              <a:rPr lang="en-PH" dirty="0" smtClean="0">
                <a:latin typeface="+mj-lt"/>
              </a:rPr>
              <a:t>costs</a:t>
            </a:r>
            <a:r>
              <a:rPr lang="en-PH" dirty="0">
                <a:latin typeface="+mj-lt"/>
              </a:rPr>
              <a:t>. High priority is given to </a:t>
            </a:r>
            <a:r>
              <a:rPr lang="en-PH" dirty="0" smtClean="0">
                <a:latin typeface="+mj-lt"/>
              </a:rPr>
              <a:t>infrastructural </a:t>
            </a:r>
            <a:r>
              <a:rPr lang="en-PH" dirty="0">
                <a:latin typeface="+mj-lt"/>
              </a:rPr>
              <a:t>development and industry, and this emphasis will </a:t>
            </a:r>
            <a:r>
              <a:rPr lang="en-PH" dirty="0" smtClean="0">
                <a:latin typeface="+mj-lt"/>
              </a:rPr>
              <a:t>lead </a:t>
            </a:r>
            <a:r>
              <a:rPr lang="en-PH" dirty="0">
                <a:latin typeface="+mj-lt"/>
              </a:rPr>
              <a:t>to governmental development planning and influence </a:t>
            </a:r>
          </a:p>
          <a:p>
            <a:pPr algn="just"/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116080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1.2.5 Theory of Development Poles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677398" cy="4267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PH" dirty="0">
                <a:latin typeface="+mj-lt"/>
              </a:rPr>
              <a:t>The promotion of regional development </a:t>
            </a:r>
            <a:r>
              <a:rPr lang="en-PH" dirty="0" smtClean="0">
                <a:latin typeface="+mj-lt"/>
              </a:rPr>
              <a:t>centers' </a:t>
            </a:r>
            <a:r>
              <a:rPr lang="en-PH" dirty="0">
                <a:latin typeface="+mj-lt"/>
              </a:rPr>
              <a:t>will serve as focal point and incentive for further </a:t>
            </a:r>
            <a:r>
              <a:rPr lang="en-PH" dirty="0" smtClean="0">
                <a:latin typeface="+mj-lt"/>
              </a:rPr>
              <a:t>development</a:t>
            </a:r>
            <a:r>
              <a:rPr lang="en-PH" dirty="0">
                <a:latin typeface="+mj-lt"/>
              </a:rPr>
              <a:t>. Such a regional concentration helps to reap the benefits of technological external </a:t>
            </a:r>
            <a:r>
              <a:rPr lang="en-PH" dirty="0" smtClean="0">
                <a:latin typeface="+mj-lt"/>
              </a:rPr>
              <a:t>economies </a:t>
            </a:r>
            <a:r>
              <a:rPr lang="en-PH" dirty="0">
                <a:latin typeface="+mj-lt"/>
              </a:rPr>
              <a:t>and makes the growth </a:t>
            </a:r>
            <a:r>
              <a:rPr lang="en-PH" dirty="0" smtClean="0">
                <a:latin typeface="+mj-lt"/>
              </a:rPr>
              <a:t>center </a:t>
            </a:r>
            <a:r>
              <a:rPr lang="en-PH" dirty="0">
                <a:latin typeface="+mj-lt"/>
              </a:rPr>
              <a:t>attractive to entrepreneurs, thus initiating further </a:t>
            </a:r>
            <a:r>
              <a:rPr lang="en-PH" dirty="0" smtClean="0">
                <a:latin typeface="+mj-lt"/>
              </a:rPr>
              <a:t>development</a:t>
            </a:r>
            <a:r>
              <a:rPr lang="en-PH" dirty="0">
                <a:latin typeface="+mj-lt"/>
              </a:rPr>
              <a:t>. This theory is a sort of 'regional unbalanced growth theory' which uses temporary </a:t>
            </a:r>
            <a:r>
              <a:rPr lang="en-PH" dirty="0" smtClean="0">
                <a:latin typeface="+mj-lt"/>
              </a:rPr>
              <a:t>regional </a:t>
            </a:r>
            <a:r>
              <a:rPr lang="en-PH" dirty="0">
                <a:latin typeface="+mj-lt"/>
              </a:rPr>
              <a:t>imbalances to initiate development. Little attention is given to the process which is </a:t>
            </a:r>
            <a:r>
              <a:rPr lang="en-PH" dirty="0" smtClean="0">
                <a:latin typeface="+mj-lt"/>
              </a:rPr>
              <a:t>necessary </a:t>
            </a:r>
            <a:r>
              <a:rPr lang="en-PH" dirty="0">
                <a:latin typeface="+mj-lt"/>
              </a:rPr>
              <a:t>to ensure a spread or linkage from the </a:t>
            </a:r>
            <a:r>
              <a:rPr lang="en-PH" dirty="0" smtClean="0">
                <a:latin typeface="+mj-lt"/>
              </a:rPr>
              <a:t>centers' </a:t>
            </a:r>
            <a:r>
              <a:rPr lang="en-PH" dirty="0">
                <a:latin typeface="+mj-lt"/>
              </a:rPr>
              <a:t>to the hinterland without which the poles </a:t>
            </a:r>
            <a:r>
              <a:rPr lang="en-PH" dirty="0" smtClean="0">
                <a:latin typeface="+mj-lt"/>
              </a:rPr>
              <a:t>may </a:t>
            </a:r>
            <a:r>
              <a:rPr lang="en-PH" dirty="0">
                <a:latin typeface="+mj-lt"/>
              </a:rPr>
              <a:t>transform the economy of the region into a dual economy</a:t>
            </a:r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326498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1.2.6 Theory of Circular Causation 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584026" cy="4267200"/>
          </a:xfrm>
        </p:spPr>
        <p:txBody>
          <a:bodyPr/>
          <a:lstStyle/>
          <a:p>
            <a:pPr algn="just"/>
            <a:r>
              <a:rPr lang="en-PH" dirty="0">
                <a:latin typeface="+mj-lt"/>
              </a:rPr>
              <a:t>Myrdal opposes the strategy of development poles because social systems and economic </a:t>
            </a:r>
            <a:r>
              <a:rPr lang="en-PH" dirty="0" smtClean="0">
                <a:latin typeface="+mj-lt"/>
              </a:rPr>
              <a:t>processes </a:t>
            </a:r>
            <a:r>
              <a:rPr lang="en-PH" dirty="0">
                <a:latin typeface="+mj-lt"/>
              </a:rPr>
              <a:t>do not develop towards an equilibrium but, on the contrary, factors tend to cumulate to </a:t>
            </a:r>
            <a:r>
              <a:rPr lang="en-PH" dirty="0" smtClean="0">
                <a:latin typeface="+mj-lt"/>
              </a:rPr>
              <a:t>positive </a:t>
            </a:r>
            <a:r>
              <a:rPr lang="en-PH" dirty="0">
                <a:latin typeface="+mj-lt"/>
              </a:rPr>
              <a:t>or negative cycles</a:t>
            </a:r>
            <a:r>
              <a:rPr lang="en-PH" dirty="0" smtClean="0">
                <a:latin typeface="+mj-lt"/>
              </a:rPr>
              <a:t>.</a:t>
            </a:r>
          </a:p>
          <a:p>
            <a:pPr algn="just"/>
            <a:r>
              <a:rPr lang="en-PH" dirty="0">
                <a:latin typeface="+mj-lt"/>
              </a:rPr>
              <a:t>Under laissez faire' conditions in developing countries, there is a </a:t>
            </a:r>
            <a:r>
              <a:rPr lang="en-PH" dirty="0" smtClean="0">
                <a:latin typeface="+mj-lt"/>
              </a:rPr>
              <a:t>tendency </a:t>
            </a:r>
            <a:r>
              <a:rPr lang="en-PH" dirty="0">
                <a:latin typeface="+mj-lt"/>
              </a:rPr>
              <a:t>towards a negative </a:t>
            </a:r>
            <a:r>
              <a:rPr lang="en-PH" dirty="0" err="1">
                <a:latin typeface="+mj-lt"/>
              </a:rPr>
              <a:t>cumulation</a:t>
            </a:r>
            <a:r>
              <a:rPr lang="en-PH" dirty="0">
                <a:latin typeface="+mj-lt"/>
              </a:rPr>
              <a:t>. In principle, Myrdal's theory is a negation of the </a:t>
            </a:r>
            <a:r>
              <a:rPr lang="en-PH" dirty="0" err="1" smtClean="0">
                <a:latin typeface="+mj-lt"/>
              </a:rPr>
              <a:t>monocausal</a:t>
            </a:r>
            <a:r>
              <a:rPr lang="en-PH" dirty="0" smtClean="0">
                <a:latin typeface="+mj-lt"/>
              </a:rPr>
              <a:t> </a:t>
            </a:r>
            <a:r>
              <a:rPr lang="en-PH" dirty="0">
                <a:latin typeface="+mj-lt"/>
              </a:rPr>
              <a:t>explanation of problems of developing countries by economic factors alone.</a:t>
            </a:r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242658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4294967295"/>
          </p:nvPr>
        </p:nvSpPr>
        <p:spPr>
          <a:xfrm>
            <a:off x="760412" y="685800"/>
            <a:ext cx="10896600" cy="5410200"/>
          </a:xfrm>
        </p:spPr>
        <p:txBody>
          <a:bodyPr>
            <a:normAutofit/>
          </a:bodyPr>
          <a:lstStyle/>
          <a:p>
            <a:pPr algn="just"/>
            <a:r>
              <a:rPr lang="en-PH" dirty="0">
                <a:latin typeface="+mj-lt"/>
              </a:rPr>
              <a:t>Rather, </a:t>
            </a:r>
            <a:r>
              <a:rPr lang="en-PH" dirty="0" smtClean="0">
                <a:latin typeface="+mj-lt"/>
              </a:rPr>
              <a:t>in </a:t>
            </a:r>
            <a:r>
              <a:rPr lang="en-PH" dirty="0">
                <a:latin typeface="+mj-lt"/>
              </a:rPr>
              <a:t>a comprehensive way, all social relations have to be incorporated. At national level—different </a:t>
            </a:r>
            <a:r>
              <a:rPr lang="en-PH" dirty="0" smtClean="0">
                <a:latin typeface="+mj-lt"/>
              </a:rPr>
              <a:t>stages </a:t>
            </a:r>
            <a:r>
              <a:rPr lang="en-PH" dirty="0">
                <a:latin typeface="+mj-lt"/>
              </a:rPr>
              <a:t>of development between regions—as well as international level— trade between </a:t>
            </a:r>
            <a:r>
              <a:rPr lang="en-PH" dirty="0" smtClean="0">
                <a:latin typeface="+mj-lt"/>
              </a:rPr>
              <a:t>industrialized </a:t>
            </a:r>
            <a:r>
              <a:rPr lang="en-PH" dirty="0">
                <a:latin typeface="+mj-lt"/>
              </a:rPr>
              <a:t>and developing countries—differences tend to increase because of the spread </a:t>
            </a:r>
            <a:r>
              <a:rPr lang="en-PH" dirty="0" smtClean="0">
                <a:latin typeface="+mj-lt"/>
              </a:rPr>
              <a:t>effects </a:t>
            </a:r>
            <a:r>
              <a:rPr lang="en-PH" dirty="0">
                <a:latin typeface="+mj-lt"/>
              </a:rPr>
              <a:t>in the more developed areas and modern sectors and backwash effects in backward areas </a:t>
            </a:r>
            <a:r>
              <a:rPr lang="en-PH" dirty="0" smtClean="0">
                <a:latin typeface="+mj-lt"/>
              </a:rPr>
              <a:t>and </a:t>
            </a:r>
            <a:r>
              <a:rPr lang="en-PH" dirty="0">
                <a:latin typeface="+mj-lt"/>
              </a:rPr>
              <a:t>traditional sectors</a:t>
            </a:r>
            <a:r>
              <a:rPr lang="en-PH" dirty="0" smtClean="0">
                <a:latin typeface="+mj-lt"/>
              </a:rPr>
              <a:t>.</a:t>
            </a:r>
          </a:p>
          <a:p>
            <a:pPr algn="just"/>
            <a:r>
              <a:rPr lang="en-PH" dirty="0">
                <a:latin typeface="+mj-lt"/>
              </a:rPr>
              <a:t>For instance, industrial import goods are in competition with </a:t>
            </a:r>
            <a:r>
              <a:rPr lang="en-PH" dirty="0" smtClean="0">
                <a:latin typeface="+mj-lt"/>
              </a:rPr>
              <a:t>traditional crafts; terms of trade deteriorate; capital is being transferred, etc. The direction of processes depends </a:t>
            </a:r>
            <a:r>
              <a:rPr lang="en-PH" dirty="0">
                <a:latin typeface="+mj-lt"/>
              </a:rPr>
              <a:t>on the initial situation and the factors causing the change. Under the conditions in </a:t>
            </a:r>
            <a:r>
              <a:rPr lang="en-PH" dirty="0" smtClean="0">
                <a:latin typeface="+mj-lt"/>
              </a:rPr>
              <a:t>developing </a:t>
            </a:r>
            <a:r>
              <a:rPr lang="en-PH" dirty="0">
                <a:latin typeface="+mj-lt"/>
              </a:rPr>
              <a:t>countries, increased regional dualism often is a consequence of such processes of </a:t>
            </a:r>
            <a:r>
              <a:rPr lang="en-PH" dirty="0" smtClean="0">
                <a:latin typeface="+mj-lt"/>
              </a:rPr>
              <a:t>circular </a:t>
            </a:r>
            <a:r>
              <a:rPr lang="en-PH" dirty="0">
                <a:latin typeface="+mj-lt"/>
              </a:rPr>
              <a:t>causation.</a:t>
            </a:r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64669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8077198" cy="1020762"/>
          </a:xfrm>
        </p:spPr>
        <p:txBody>
          <a:bodyPr/>
          <a:lstStyle/>
          <a:p>
            <a:r>
              <a:rPr lang="en-PH" dirty="0"/>
              <a:t>1.3 SOCIAL-PSYCHOLOGICAL </a:t>
            </a:r>
            <a:r>
              <a:rPr lang="en-PH" dirty="0" smtClean="0"/>
              <a:t>THEORIES </a:t>
            </a:r>
            <a:endParaRPr lang="en-PH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>
              <a:latin typeface="+mj-lt"/>
            </a:endParaRPr>
          </a:p>
          <a:p>
            <a:pPr marL="0" indent="0" algn="ctr">
              <a:buNone/>
            </a:pPr>
            <a:endParaRPr lang="en-US" dirty="0">
              <a:latin typeface="+mj-lt"/>
            </a:endParaRPr>
          </a:p>
          <a:p>
            <a:pPr marL="0" indent="0" algn="ctr">
              <a:buNone/>
            </a:pPr>
            <a:endParaRPr lang="en-US" dirty="0" smtClean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1400176" y="1905000"/>
            <a:ext cx="998219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PH" sz="2400" dirty="0">
                <a:latin typeface="+mj-lt"/>
              </a:rPr>
              <a:t>In the dualism and (economic) strategy theories discussed so far, underdevelopment and </a:t>
            </a:r>
            <a:r>
              <a:rPr lang="en-PH" sz="2400" dirty="0" smtClean="0">
                <a:latin typeface="+mj-lt"/>
              </a:rPr>
              <a:t>development </a:t>
            </a:r>
            <a:r>
              <a:rPr lang="en-PH" sz="2400" dirty="0">
                <a:latin typeface="+mj-lt"/>
              </a:rPr>
              <a:t>are explained by economic factors alone while individual or group values and </a:t>
            </a:r>
            <a:r>
              <a:rPr lang="en-PH" sz="2400" dirty="0" smtClean="0">
                <a:latin typeface="+mj-lt"/>
              </a:rPr>
              <a:t>motivations </a:t>
            </a:r>
            <a:r>
              <a:rPr lang="en-PH" sz="2400" dirty="0">
                <a:latin typeface="+mj-lt"/>
              </a:rPr>
              <a:t>are neglected. The social-psychological theories consider these very factors as main </a:t>
            </a:r>
            <a:r>
              <a:rPr lang="en-PH" sz="2400" dirty="0" smtClean="0">
                <a:latin typeface="+mj-lt"/>
              </a:rPr>
              <a:t>determinants </a:t>
            </a:r>
            <a:r>
              <a:rPr lang="en-PH" sz="2400" dirty="0">
                <a:latin typeface="+mj-lt"/>
              </a:rPr>
              <a:t>of underdevelopment and development. Thus, they add a new component to the </a:t>
            </a:r>
            <a:r>
              <a:rPr lang="en-PH" sz="2400" dirty="0" smtClean="0">
                <a:latin typeface="+mj-lt"/>
              </a:rPr>
              <a:t>discussion</a:t>
            </a:r>
            <a:r>
              <a:rPr lang="en-PH" sz="2400" dirty="0">
                <a:latin typeface="+mj-lt"/>
              </a:rPr>
              <a:t>. Because they reduce the causes to aspects of one discipline, like economic theories, </a:t>
            </a:r>
            <a:r>
              <a:rPr lang="en-PH" sz="2400" dirty="0" smtClean="0">
                <a:latin typeface="+mj-lt"/>
              </a:rPr>
              <a:t>they </a:t>
            </a:r>
            <a:r>
              <a:rPr lang="en-PH" sz="2400" dirty="0">
                <a:latin typeface="+mj-lt"/>
              </a:rPr>
              <a:t>are partial explanations as well.</a:t>
            </a:r>
          </a:p>
        </p:txBody>
      </p:sp>
    </p:spTree>
    <p:extLst>
      <p:ext uri="{BB962C8B-B14F-4D97-AF65-F5344CB8AC3E}">
        <p14:creationId xmlns:p14="http://schemas.microsoft.com/office/powerpoint/2010/main" val="156766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584026" cy="4267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+mj-lt"/>
              </a:rPr>
              <a:t>At the end of World War 2, there is a world wide struggle in improving the living conditions in the so called developing countries. </a:t>
            </a:r>
          </a:p>
          <a:p>
            <a:pPr marL="0" indent="0" algn="ctr">
              <a:buNone/>
            </a:pPr>
            <a:endParaRPr lang="en-US" dirty="0" smtClean="0">
              <a:latin typeface="+mj-lt"/>
            </a:endParaRPr>
          </a:p>
          <a:p>
            <a:pPr marL="0" indent="0" algn="ctr">
              <a:buNone/>
            </a:pPr>
            <a:r>
              <a:rPr lang="en-US" dirty="0" smtClean="0">
                <a:latin typeface="+mj-lt"/>
              </a:rPr>
              <a:t>Within </a:t>
            </a:r>
            <a:r>
              <a:rPr lang="en-PH" dirty="0">
                <a:latin typeface="+mj-lt"/>
              </a:rPr>
              <a:t>early period of development efforts there was little discussion on the historical causes </a:t>
            </a:r>
            <a:r>
              <a:rPr lang="en-PH" dirty="0" smtClean="0">
                <a:latin typeface="+mj-lt"/>
              </a:rPr>
              <a:t>and </a:t>
            </a:r>
            <a:r>
              <a:rPr lang="en-PH" dirty="0">
                <a:latin typeface="+mj-lt"/>
              </a:rPr>
              <a:t>the real nature of underdevelopment</a:t>
            </a:r>
            <a:r>
              <a:rPr lang="en-PH" dirty="0" smtClean="0">
                <a:latin typeface="+mj-lt"/>
              </a:rPr>
              <a:t>.</a:t>
            </a:r>
          </a:p>
          <a:p>
            <a:pPr marL="0" indent="0" algn="just">
              <a:buNone/>
            </a:pPr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2597" y="310305"/>
            <a:ext cx="9144000" cy="1020762"/>
          </a:xfrm>
        </p:spPr>
        <p:txBody>
          <a:bodyPr/>
          <a:lstStyle/>
          <a:p>
            <a:r>
              <a:rPr lang="en-PH" dirty="0"/>
              <a:t>1.3.1 Sociological Explanation of </a:t>
            </a:r>
            <a:br>
              <a:rPr lang="en-PH" dirty="0"/>
            </a:br>
            <a:r>
              <a:rPr lang="en-PH" dirty="0"/>
              <a:t>Socioeconomic Change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>
              <a:latin typeface="+mj-lt"/>
            </a:endParaRPr>
          </a:p>
          <a:p>
            <a:pPr marL="0" indent="0" algn="ctr">
              <a:buNone/>
            </a:pPr>
            <a:endParaRPr lang="en-US" dirty="0">
              <a:latin typeface="+mj-lt"/>
            </a:endParaRPr>
          </a:p>
          <a:p>
            <a:pPr marL="0" indent="0" algn="ctr">
              <a:buNone/>
            </a:pPr>
            <a:endParaRPr lang="en-US" dirty="0" smtClean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2414" y="1997839"/>
            <a:ext cx="958402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PH" sz="2400" dirty="0">
                <a:latin typeface="+mj-lt"/>
              </a:rPr>
              <a:t>PARSONS (21) and SMELSER (31) explained </a:t>
            </a:r>
            <a:r>
              <a:rPr lang="en-PH" sz="2400" dirty="0" smtClean="0">
                <a:latin typeface="+mj-lt"/>
              </a:rPr>
              <a:t>economic development </a:t>
            </a:r>
            <a:r>
              <a:rPr lang="en-PH" sz="2400" dirty="0">
                <a:latin typeface="+mj-lt"/>
              </a:rPr>
              <a:t>as a </a:t>
            </a:r>
            <a:r>
              <a:rPr lang="en-PH" sz="2400" dirty="0" smtClean="0">
                <a:latin typeface="+mj-lt"/>
              </a:rPr>
              <a:t>result </a:t>
            </a:r>
            <a:r>
              <a:rPr lang="en-PH" sz="2400" dirty="0">
                <a:latin typeface="+mj-lt"/>
              </a:rPr>
              <a:t>of tension and unrest in societies. If </a:t>
            </a:r>
            <a:r>
              <a:rPr lang="en-PH" sz="2400" dirty="0" smtClean="0">
                <a:latin typeface="+mj-lt"/>
              </a:rPr>
              <a:t>a traditional </a:t>
            </a:r>
            <a:r>
              <a:rPr lang="en-PH" sz="2400" dirty="0">
                <a:latin typeface="+mj-lt"/>
              </a:rPr>
              <a:t>undifferentiated society experiences </a:t>
            </a:r>
            <a:r>
              <a:rPr lang="en-PH" sz="2400" dirty="0" smtClean="0">
                <a:latin typeface="+mj-lt"/>
              </a:rPr>
              <a:t>economic growth </a:t>
            </a:r>
            <a:r>
              <a:rPr lang="en-PH" sz="2400" dirty="0">
                <a:latin typeface="+mj-lt"/>
              </a:rPr>
              <a:t>and economic differentiation as a result of </a:t>
            </a:r>
            <a:r>
              <a:rPr lang="en-PH" sz="2400" dirty="0" smtClean="0">
                <a:latin typeface="+mj-lt"/>
              </a:rPr>
              <a:t>external inputs</a:t>
            </a:r>
            <a:r>
              <a:rPr lang="en-PH" sz="2400" dirty="0">
                <a:latin typeface="+mj-lt"/>
              </a:rPr>
              <a:t>, this leads to unrest. </a:t>
            </a:r>
            <a:r>
              <a:rPr lang="en-PH" sz="2400" dirty="0" smtClean="0">
                <a:latin typeface="+mj-lt"/>
              </a:rPr>
              <a:t>Frustration </a:t>
            </a:r>
            <a:r>
              <a:rPr lang="en-PH" sz="2400" dirty="0">
                <a:latin typeface="+mj-lt"/>
              </a:rPr>
              <a:t>of groups of the population not &amp; participating and gaining generates further </a:t>
            </a:r>
            <a:r>
              <a:rPr lang="en-PH" sz="2400" dirty="0" smtClean="0">
                <a:latin typeface="+mj-lt"/>
              </a:rPr>
              <a:t>differentiation </a:t>
            </a:r>
            <a:r>
              <a:rPr lang="en-PH" sz="2400" dirty="0">
                <a:latin typeface="+mj-lt"/>
              </a:rPr>
              <a:t>and growth, and these small steps happen within relatively short times. </a:t>
            </a:r>
          </a:p>
        </p:txBody>
      </p:sp>
    </p:spTree>
    <p:extLst>
      <p:ext uri="{BB962C8B-B14F-4D97-AF65-F5344CB8AC3E}">
        <p14:creationId xmlns:p14="http://schemas.microsoft.com/office/powerpoint/2010/main" val="4265968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>
              <a:latin typeface="+mj-lt"/>
            </a:endParaRPr>
          </a:p>
          <a:p>
            <a:pPr marL="0" indent="0" algn="ctr">
              <a:buNone/>
            </a:pPr>
            <a:endParaRPr lang="en-US" dirty="0">
              <a:latin typeface="+mj-lt"/>
            </a:endParaRPr>
          </a:p>
          <a:p>
            <a:pPr marL="0" indent="0" algn="ctr">
              <a:buNone/>
            </a:pPr>
            <a:endParaRPr lang="en-US" dirty="0" smtClean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505244" y="2286000"/>
            <a:ext cx="96011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PH" sz="2400" dirty="0" err="1">
                <a:latin typeface="+mj-lt"/>
              </a:rPr>
              <a:t>McCLELLAND</a:t>
            </a:r>
            <a:r>
              <a:rPr lang="en-PH" sz="2400" dirty="0">
                <a:latin typeface="+mj-lt"/>
              </a:rPr>
              <a:t> (16) sees the cause of underdevelopment in the absence of achievement </a:t>
            </a:r>
            <a:r>
              <a:rPr lang="en-PH" sz="2400" dirty="0" smtClean="0">
                <a:latin typeface="+mj-lt"/>
              </a:rPr>
              <a:t>motivation</a:t>
            </a:r>
            <a:r>
              <a:rPr lang="en-PH" sz="2400" dirty="0">
                <a:latin typeface="+mj-lt"/>
              </a:rPr>
              <a:t>. The desire to do well to attain an inner feeling of personal accomplishment is the </a:t>
            </a:r>
            <a:r>
              <a:rPr lang="en-PH" sz="2400" dirty="0" smtClean="0">
                <a:latin typeface="+mj-lt"/>
              </a:rPr>
              <a:t>pre-requisite </a:t>
            </a:r>
            <a:r>
              <a:rPr lang="en-PH" sz="2400" dirty="0">
                <a:latin typeface="+mj-lt"/>
              </a:rPr>
              <a:t>for innovative activity </a:t>
            </a:r>
          </a:p>
        </p:txBody>
      </p:sp>
    </p:spTree>
    <p:extLst>
      <p:ext uri="{BB962C8B-B14F-4D97-AF65-F5344CB8AC3E}">
        <p14:creationId xmlns:p14="http://schemas.microsoft.com/office/powerpoint/2010/main" val="3880500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8077198" cy="1020762"/>
          </a:xfrm>
        </p:spPr>
        <p:txBody>
          <a:bodyPr/>
          <a:lstStyle/>
          <a:p>
            <a:r>
              <a:rPr lang="en-PH" dirty="0"/>
              <a:t>1.3.2 Theory of Social Change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829798" cy="4267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PH" dirty="0">
                <a:latin typeface="+mj-lt"/>
              </a:rPr>
              <a:t>Following McClelland's concept that a level of development </a:t>
            </a:r>
            <a:r>
              <a:rPr lang="en-PH" dirty="0" smtClean="0">
                <a:latin typeface="+mj-lt"/>
              </a:rPr>
              <a:t>is correlated </a:t>
            </a:r>
            <a:r>
              <a:rPr lang="en-PH" dirty="0">
                <a:latin typeface="+mj-lt"/>
              </a:rPr>
              <a:t>with achievement </a:t>
            </a:r>
            <a:r>
              <a:rPr lang="en-PH" dirty="0" smtClean="0">
                <a:latin typeface="+mj-lt"/>
              </a:rPr>
              <a:t>motivation</a:t>
            </a:r>
            <a:r>
              <a:rPr lang="en-PH" dirty="0">
                <a:latin typeface="+mj-lt"/>
              </a:rPr>
              <a:t>, Hagen tried to </a:t>
            </a:r>
            <a:r>
              <a:rPr lang="en-PH" dirty="0" smtClean="0">
                <a:latin typeface="+mj-lt"/>
              </a:rPr>
              <a:t>explain why </a:t>
            </a:r>
            <a:r>
              <a:rPr lang="en-PH" dirty="0">
                <a:latin typeface="+mj-lt"/>
              </a:rPr>
              <a:t>this achievement motivation varies between societies and </a:t>
            </a:r>
            <a:r>
              <a:rPr lang="en-PH" dirty="0" smtClean="0">
                <a:latin typeface="+mj-lt"/>
              </a:rPr>
              <a:t>their </a:t>
            </a:r>
            <a:r>
              <a:rPr lang="en-PH" dirty="0">
                <a:latin typeface="+mj-lt"/>
              </a:rPr>
              <a:t>classes and strata. He argues that in traditional societies the status of individuals is fixed. </a:t>
            </a:r>
            <a:r>
              <a:rPr lang="en-PH" dirty="0" smtClean="0">
                <a:latin typeface="+mj-lt"/>
              </a:rPr>
              <a:t>Children </a:t>
            </a:r>
            <a:r>
              <a:rPr lang="en-PH" dirty="0">
                <a:latin typeface="+mj-lt"/>
              </a:rPr>
              <a:t>learn to act according to established norms, and </a:t>
            </a:r>
            <a:r>
              <a:rPr lang="en-PH" dirty="0" smtClean="0">
                <a:latin typeface="+mj-lt"/>
              </a:rPr>
              <a:t>deviations are </a:t>
            </a:r>
            <a:r>
              <a:rPr lang="en-PH" dirty="0">
                <a:latin typeface="+mj-lt"/>
              </a:rPr>
              <a:t>punished. If </a:t>
            </a:r>
            <a:r>
              <a:rPr lang="en-PH" dirty="0" smtClean="0">
                <a:latin typeface="+mj-lt"/>
              </a:rPr>
              <a:t>by </a:t>
            </a:r>
            <a:r>
              <a:rPr lang="en-PH" dirty="0">
                <a:latin typeface="+mj-lt"/>
              </a:rPr>
              <a:t>external influences a new group gains power, the status of the old elite is challenged and </a:t>
            </a:r>
            <a:r>
              <a:rPr lang="en-PH" dirty="0" smtClean="0">
                <a:latin typeface="+mj-lt"/>
              </a:rPr>
              <a:t>weakened</a:t>
            </a:r>
            <a:r>
              <a:rPr lang="en-PH" dirty="0">
                <a:latin typeface="+mj-lt"/>
              </a:rPr>
              <a:t>. The insecurity and frustration leads to changed </a:t>
            </a:r>
            <a:r>
              <a:rPr lang="en-PH" dirty="0" smtClean="0">
                <a:latin typeface="+mj-lt"/>
              </a:rPr>
              <a:t>behavior </a:t>
            </a:r>
            <a:r>
              <a:rPr lang="en-PH" dirty="0">
                <a:latin typeface="+mj-lt"/>
              </a:rPr>
              <a:t>which has consequences on </a:t>
            </a:r>
            <a:r>
              <a:rPr lang="en-PH" dirty="0" smtClean="0">
                <a:latin typeface="+mj-lt"/>
              </a:rPr>
              <a:t>the </a:t>
            </a:r>
            <a:r>
              <a:rPr lang="en-PH" dirty="0">
                <a:latin typeface="+mj-lt"/>
              </a:rPr>
              <a:t>family structure.</a:t>
            </a:r>
            <a:endParaRPr lang="en-US" dirty="0" smtClean="0">
              <a:latin typeface="+mj-lt"/>
            </a:endParaRPr>
          </a:p>
          <a:p>
            <a:pPr marL="0" indent="0" algn="just">
              <a:buNone/>
            </a:pPr>
            <a:endParaRPr lang="en-US" dirty="0">
              <a:latin typeface="+mj-lt"/>
            </a:endParaRPr>
          </a:p>
          <a:p>
            <a:pPr marL="0" indent="0" algn="just">
              <a:buNone/>
            </a:pPr>
            <a:endParaRPr lang="en-US" dirty="0" smtClean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3203081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>
              <a:latin typeface="+mj-lt"/>
            </a:endParaRPr>
          </a:p>
          <a:p>
            <a:pPr marL="0" indent="0" algn="ctr">
              <a:buNone/>
            </a:pPr>
            <a:endParaRPr lang="en-US" dirty="0">
              <a:latin typeface="+mj-lt"/>
            </a:endParaRPr>
          </a:p>
          <a:p>
            <a:pPr marL="0" indent="0" algn="ctr">
              <a:buNone/>
            </a:pPr>
            <a:endParaRPr lang="en-US" dirty="0" smtClean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370012" y="2274837"/>
            <a:ext cx="9829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PH" sz="2400" dirty="0">
                <a:latin typeface="+mj-lt"/>
              </a:rPr>
              <a:t>Children tend to become dissatisfied with the society and readily accept new </a:t>
            </a:r>
            <a:r>
              <a:rPr lang="en-PH" sz="2400" dirty="0" smtClean="0">
                <a:latin typeface="+mj-lt"/>
              </a:rPr>
              <a:t>values</a:t>
            </a:r>
            <a:r>
              <a:rPr lang="en-PH" sz="2400" dirty="0">
                <a:latin typeface="+mj-lt"/>
              </a:rPr>
              <a:t>. In time, they become innovative personalities. If these persons become dominant groups </a:t>
            </a:r>
            <a:r>
              <a:rPr lang="en-PH" sz="2400" dirty="0" smtClean="0">
                <a:latin typeface="+mj-lt"/>
              </a:rPr>
              <a:t>in </a:t>
            </a:r>
            <a:r>
              <a:rPr lang="en-PH" sz="2400" dirty="0">
                <a:latin typeface="+mj-lt"/>
              </a:rPr>
              <a:t>the society, this causes economic development. Similar phenomena may happen as far as the </a:t>
            </a:r>
            <a:r>
              <a:rPr lang="en-PH" sz="2400" dirty="0" smtClean="0">
                <a:latin typeface="+mj-lt"/>
              </a:rPr>
              <a:t>changing </a:t>
            </a:r>
            <a:r>
              <a:rPr lang="en-PH" sz="2400" dirty="0">
                <a:latin typeface="+mj-lt"/>
              </a:rPr>
              <a:t>situation of marginal groups or minorities is concerned. </a:t>
            </a:r>
          </a:p>
        </p:txBody>
      </p:sp>
    </p:spTree>
    <p:extLst>
      <p:ext uri="{BB962C8B-B14F-4D97-AF65-F5344CB8AC3E}">
        <p14:creationId xmlns:p14="http://schemas.microsoft.com/office/powerpoint/2010/main" val="3549725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8077198" cy="1020762"/>
          </a:xfrm>
        </p:spPr>
        <p:txBody>
          <a:bodyPr/>
          <a:lstStyle/>
          <a:p>
            <a:r>
              <a:rPr lang="en-PH" dirty="0"/>
              <a:t>2. DEPENDENCE THEORIES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433767" y="1869961"/>
            <a:ext cx="9537445" cy="42672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PH" dirty="0" smtClean="0">
                <a:latin typeface="+mj-lt"/>
              </a:rPr>
              <a:t>According </a:t>
            </a:r>
            <a:r>
              <a:rPr lang="en-PH" dirty="0">
                <a:latin typeface="+mj-lt"/>
              </a:rPr>
              <a:t>to dependence theories, the cause of underdevelopment is the dependence on </a:t>
            </a:r>
            <a:r>
              <a:rPr lang="en-PH" dirty="0" smtClean="0">
                <a:latin typeface="+mj-lt"/>
              </a:rPr>
              <a:t>industrialized </a:t>
            </a:r>
            <a:r>
              <a:rPr lang="en-PH" dirty="0">
                <a:latin typeface="+mj-lt"/>
              </a:rPr>
              <a:t>countries while internal factors of developing countries are considered irrelevant </a:t>
            </a:r>
            <a:r>
              <a:rPr lang="en-PH" dirty="0" smtClean="0">
                <a:latin typeface="+mj-lt"/>
              </a:rPr>
              <a:t>seen </a:t>
            </a:r>
            <a:r>
              <a:rPr lang="en-PH" dirty="0">
                <a:latin typeface="+mj-lt"/>
              </a:rPr>
              <a:t>as symptoms and consequences of dependence. The development of or </a:t>
            </a:r>
            <a:r>
              <a:rPr lang="en-PH" dirty="0" smtClean="0">
                <a:latin typeface="+mj-lt"/>
              </a:rPr>
              <a:t>industrialized countries </a:t>
            </a:r>
            <a:r>
              <a:rPr lang="en-PH" dirty="0">
                <a:latin typeface="+mj-lt"/>
              </a:rPr>
              <a:t>and the underdevelopment of developing countries are parts of one historical process. </a:t>
            </a:r>
            <a:r>
              <a:rPr lang="en-PH" dirty="0" smtClean="0">
                <a:latin typeface="+mj-lt"/>
              </a:rPr>
              <a:t>Developing </a:t>
            </a:r>
            <a:r>
              <a:rPr lang="en-PH" dirty="0">
                <a:latin typeface="+mj-lt"/>
              </a:rPr>
              <a:t>countries are dependent countries. The economic and political interests of </a:t>
            </a:r>
            <a:r>
              <a:rPr lang="en-PH" dirty="0" smtClean="0">
                <a:latin typeface="+mj-lt"/>
              </a:rPr>
              <a:t>industrialized </a:t>
            </a:r>
            <a:r>
              <a:rPr lang="en-PH" dirty="0">
                <a:latin typeface="+mj-lt"/>
              </a:rPr>
              <a:t>countries determine their development or underdevelopment. The goals are </a:t>
            </a:r>
            <a:r>
              <a:rPr lang="en-PH" dirty="0" smtClean="0">
                <a:latin typeface="+mj-lt"/>
              </a:rPr>
              <a:t>superimposed</a:t>
            </a:r>
            <a:r>
              <a:rPr lang="en-PH" dirty="0">
                <a:latin typeface="+mj-lt"/>
              </a:rPr>
              <a:t>. Underdevelopment is not backwardness but intentional downward development.</a:t>
            </a:r>
            <a:endParaRPr lang="en-US" dirty="0">
              <a:latin typeface="+mj-lt"/>
            </a:endParaRPr>
          </a:p>
          <a:p>
            <a:pPr marL="0" indent="0" algn="just">
              <a:buNone/>
            </a:pPr>
            <a:endParaRPr lang="en-US" dirty="0" smtClean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367653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4294967295"/>
          </p:nvPr>
        </p:nvSpPr>
        <p:spPr>
          <a:xfrm>
            <a:off x="0" y="1905000"/>
            <a:ext cx="9144000" cy="4267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>
              <a:latin typeface="+mj-lt"/>
            </a:endParaRPr>
          </a:p>
          <a:p>
            <a:pPr marL="0" indent="0" algn="ctr">
              <a:buNone/>
            </a:pPr>
            <a:endParaRPr lang="en-US" dirty="0">
              <a:latin typeface="+mj-lt"/>
            </a:endParaRPr>
          </a:p>
          <a:p>
            <a:pPr marL="0" indent="0" algn="ctr">
              <a:buNone/>
            </a:pPr>
            <a:endParaRPr lang="en-US" dirty="0" smtClean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065212" y="889337"/>
            <a:ext cx="9906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PH" sz="2400" dirty="0">
                <a:latin typeface="+mj-lt"/>
              </a:rPr>
              <a:t>As to the causes of dependence, the various theories differ, economic factors always dominating. </a:t>
            </a:r>
            <a:r>
              <a:rPr lang="en-PH" sz="2400" dirty="0" smtClean="0">
                <a:latin typeface="+mj-lt"/>
              </a:rPr>
              <a:t>External </a:t>
            </a:r>
            <a:r>
              <a:rPr lang="en-PH" sz="2400" dirty="0">
                <a:latin typeface="+mj-lt"/>
              </a:rPr>
              <a:t>trade theories concentrate on economic relations between countries. Imperialism </a:t>
            </a:r>
            <a:r>
              <a:rPr lang="en-PH" sz="2400" dirty="0" smtClean="0">
                <a:latin typeface="+mj-lt"/>
              </a:rPr>
              <a:t>theories </a:t>
            </a:r>
            <a:r>
              <a:rPr lang="en-PH" sz="2400" dirty="0">
                <a:latin typeface="+mj-lt"/>
              </a:rPr>
              <a:t>stress the </a:t>
            </a:r>
            <a:r>
              <a:rPr lang="en-PH" sz="2400" dirty="0" smtClean="0">
                <a:latin typeface="+mj-lt"/>
              </a:rPr>
              <a:t>political economic </a:t>
            </a:r>
            <a:r>
              <a:rPr lang="en-PH" sz="2400" dirty="0">
                <a:latin typeface="+mj-lt"/>
              </a:rPr>
              <a:t>interest while </a:t>
            </a:r>
            <a:r>
              <a:rPr lang="en-PH" sz="2400" dirty="0" err="1">
                <a:latin typeface="+mj-lt"/>
              </a:rPr>
              <a:t>dependencia</a:t>
            </a:r>
            <a:r>
              <a:rPr lang="en-PH" sz="2400" dirty="0">
                <a:latin typeface="+mj-lt"/>
              </a:rPr>
              <a:t> theories concentrate on the </a:t>
            </a:r>
            <a:r>
              <a:rPr lang="en-PH" sz="2400" dirty="0" smtClean="0">
                <a:latin typeface="+mj-lt"/>
              </a:rPr>
              <a:t>deformation </a:t>
            </a:r>
            <a:r>
              <a:rPr lang="en-PH" sz="2400" dirty="0">
                <a:latin typeface="+mj-lt"/>
              </a:rPr>
              <a:t>of internal structures by dependence which perpetuates the situation. </a:t>
            </a:r>
            <a:endParaRPr lang="en-PH" sz="2400" dirty="0" smtClean="0">
              <a:latin typeface="+mj-lt"/>
            </a:endParaRPr>
          </a:p>
          <a:p>
            <a:pPr algn="just"/>
            <a:endParaRPr lang="en-PH" sz="2400" dirty="0">
              <a:latin typeface="+mj-lt"/>
            </a:endParaRPr>
          </a:p>
          <a:p>
            <a:pPr algn="just"/>
            <a:r>
              <a:rPr lang="en-PH" sz="2400" dirty="0">
                <a:latin typeface="+mj-lt"/>
              </a:rPr>
              <a:t>Dependence theories concentrate on explanations of the genesis of underdevelopment and pay </a:t>
            </a:r>
            <a:r>
              <a:rPr lang="en-PH" sz="2400" dirty="0" smtClean="0">
                <a:latin typeface="+mj-lt"/>
              </a:rPr>
              <a:t>little </a:t>
            </a:r>
            <a:r>
              <a:rPr lang="en-PH" sz="2400" dirty="0">
                <a:latin typeface="+mj-lt"/>
              </a:rPr>
              <a:t>attention to strategies for overcoming this situation. Implicit development here means </a:t>
            </a:r>
            <a:r>
              <a:rPr lang="en-PH" sz="2400" dirty="0" smtClean="0">
                <a:latin typeface="+mj-lt"/>
              </a:rPr>
              <a:t>liberation</a:t>
            </a:r>
            <a:r>
              <a:rPr lang="en-PH" sz="2400" dirty="0">
                <a:latin typeface="+mj-lt"/>
              </a:rPr>
              <a:t>, end of structural dependence, and independence. </a:t>
            </a:r>
          </a:p>
        </p:txBody>
      </p:sp>
    </p:spTree>
    <p:extLst>
      <p:ext uri="{BB962C8B-B14F-4D97-AF65-F5344CB8AC3E}">
        <p14:creationId xmlns:p14="http://schemas.microsoft.com/office/powerpoint/2010/main" val="3038388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8077198" cy="1020762"/>
          </a:xfrm>
        </p:spPr>
        <p:txBody>
          <a:bodyPr/>
          <a:lstStyle/>
          <a:p>
            <a:r>
              <a:rPr lang="en-PH" dirty="0"/>
              <a:t>2.1 EXTERNAL TRADE THEORIES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 smtClean="0">
              <a:latin typeface="+mj-lt"/>
            </a:endParaRPr>
          </a:p>
          <a:p>
            <a:pPr marL="0" indent="0" algn="just">
              <a:buNone/>
            </a:pPr>
            <a:r>
              <a:rPr lang="en-PH" dirty="0">
                <a:latin typeface="+mj-lt"/>
              </a:rPr>
              <a:t>The structure of supply and demand in industrialized and developing countries is such that </a:t>
            </a:r>
            <a:r>
              <a:rPr lang="en-PH" dirty="0" smtClean="0">
                <a:latin typeface="+mj-lt"/>
              </a:rPr>
              <a:t>industrialized countries </a:t>
            </a:r>
            <a:r>
              <a:rPr lang="en-PH" dirty="0">
                <a:latin typeface="+mj-lt"/>
              </a:rPr>
              <a:t>are able to reap the benefits </a:t>
            </a:r>
            <a:r>
              <a:rPr lang="en-PH" dirty="0" smtClean="0">
                <a:latin typeface="+mj-lt"/>
              </a:rPr>
              <a:t>from international </a:t>
            </a:r>
            <a:r>
              <a:rPr lang="en-PH" dirty="0">
                <a:latin typeface="+mj-lt"/>
              </a:rPr>
              <a:t>trade. This transfer of </a:t>
            </a:r>
            <a:r>
              <a:rPr lang="en-PH" dirty="0" smtClean="0">
                <a:latin typeface="+mj-lt"/>
              </a:rPr>
              <a:t>resources makes development </a:t>
            </a:r>
            <a:r>
              <a:rPr lang="en-PH" dirty="0">
                <a:latin typeface="+mj-lt"/>
              </a:rPr>
              <a:t>impossible, and these unequal trade relations are seen as the </a:t>
            </a:r>
            <a:r>
              <a:rPr lang="en-PH" dirty="0" smtClean="0">
                <a:latin typeface="+mj-lt"/>
              </a:rPr>
              <a:t>reasons for underdevelopment</a:t>
            </a:r>
            <a:r>
              <a:rPr lang="en-PH" dirty="0">
                <a:latin typeface="+mj-lt"/>
              </a:rPr>
              <a:t>. </a:t>
            </a:r>
          </a:p>
          <a:p>
            <a:pPr marL="0" indent="0" algn="just">
              <a:buNone/>
            </a:pPr>
            <a:endParaRPr lang="en-US" dirty="0">
              <a:latin typeface="+mj-lt"/>
            </a:endParaRPr>
          </a:p>
          <a:p>
            <a:pPr marL="0" indent="0" algn="just">
              <a:buNone/>
            </a:pPr>
            <a:endParaRPr lang="en-US" dirty="0" smtClean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2778175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584026" cy="1020762"/>
          </a:xfrm>
        </p:spPr>
        <p:txBody>
          <a:bodyPr>
            <a:normAutofit fontScale="90000"/>
          </a:bodyPr>
          <a:lstStyle/>
          <a:p>
            <a:r>
              <a:rPr lang="en-PH" dirty="0"/>
              <a:t>2.1.1 Theories of Circular Deterioration of </a:t>
            </a:r>
            <a:br>
              <a:rPr lang="en-PH" dirty="0"/>
            </a:br>
            <a:r>
              <a:rPr lang="en-PH" dirty="0"/>
              <a:t>Terms of Trade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>
              <a:latin typeface="+mj-lt"/>
            </a:endParaRPr>
          </a:p>
          <a:p>
            <a:pPr marL="0" indent="0" algn="ctr">
              <a:buNone/>
            </a:pPr>
            <a:endParaRPr lang="en-US" dirty="0">
              <a:latin typeface="+mj-lt"/>
            </a:endParaRPr>
          </a:p>
          <a:p>
            <a:pPr marL="0" indent="0" algn="ctr">
              <a:buNone/>
            </a:pPr>
            <a:endParaRPr lang="en-US" dirty="0" smtClean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2414" y="1720840"/>
            <a:ext cx="982979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PH" sz="2000" dirty="0">
                <a:latin typeface="+mj-lt"/>
              </a:rPr>
              <a:t>The structure of supply and demand is such that industrialized countries offer industrial products </a:t>
            </a:r>
            <a:r>
              <a:rPr lang="en-PH" sz="2000" dirty="0" smtClean="0">
                <a:latin typeface="+mj-lt"/>
              </a:rPr>
              <a:t>and </a:t>
            </a:r>
            <a:r>
              <a:rPr lang="en-PH" sz="2000" dirty="0">
                <a:latin typeface="+mj-lt"/>
              </a:rPr>
              <a:t>buy raw products and the developing industries do the reverse. According to Engel's law, the </a:t>
            </a:r>
            <a:r>
              <a:rPr lang="en-PH" sz="2000" dirty="0" smtClean="0">
                <a:latin typeface="+mj-lt"/>
              </a:rPr>
              <a:t>demand </a:t>
            </a:r>
            <a:r>
              <a:rPr lang="en-PH" sz="2000" dirty="0">
                <a:latin typeface="+mj-lt"/>
              </a:rPr>
              <a:t>for raw materials tends to be inelastic while the demand for industrialized goods is </a:t>
            </a:r>
            <a:r>
              <a:rPr lang="en-PH" sz="2000" dirty="0" smtClean="0">
                <a:latin typeface="+mj-lt"/>
              </a:rPr>
              <a:t>elastic. The </a:t>
            </a:r>
            <a:r>
              <a:rPr lang="en-PH" sz="2000" dirty="0">
                <a:latin typeface="+mj-lt"/>
              </a:rPr>
              <a:t>technological progress in the production of industrialized goods not only makes it </a:t>
            </a:r>
            <a:r>
              <a:rPr lang="en-PH" sz="2000" dirty="0" smtClean="0">
                <a:latin typeface="+mj-lt"/>
              </a:rPr>
              <a:t>possible </a:t>
            </a:r>
            <a:r>
              <a:rPr lang="en-PH" sz="2000" dirty="0">
                <a:latin typeface="+mj-lt"/>
              </a:rPr>
              <a:t>for industrial countries to increase their incomes and thus the standard of living, but, </a:t>
            </a:r>
            <a:r>
              <a:rPr lang="en-PH" sz="2000" dirty="0" smtClean="0">
                <a:latin typeface="+mj-lt"/>
              </a:rPr>
              <a:t>because </a:t>
            </a:r>
            <a:r>
              <a:rPr lang="en-PH" sz="2000" dirty="0">
                <a:latin typeface="+mj-lt"/>
              </a:rPr>
              <a:t>of the elastic demand on the world market, also to enforce higher prices. The situation in </a:t>
            </a:r>
            <a:r>
              <a:rPr lang="en-PH" sz="2000" dirty="0" smtClean="0">
                <a:latin typeface="+mj-lt"/>
              </a:rPr>
              <a:t>developing </a:t>
            </a:r>
            <a:r>
              <a:rPr lang="en-PH" sz="2000" dirty="0">
                <a:latin typeface="+mj-lt"/>
              </a:rPr>
              <a:t>countries is the opposite: technological progress in primary production results in </a:t>
            </a:r>
            <a:r>
              <a:rPr lang="en-PH" sz="2000" dirty="0" smtClean="0">
                <a:latin typeface="+mj-lt"/>
              </a:rPr>
              <a:t>lower </a:t>
            </a:r>
            <a:r>
              <a:rPr lang="en-PH" sz="2000" dirty="0">
                <a:latin typeface="+mj-lt"/>
              </a:rPr>
              <a:t>prices because of the inelastic demand. This mechanism leads to deteriorating exchange </a:t>
            </a:r>
            <a:r>
              <a:rPr lang="en-PH" sz="2000" dirty="0" smtClean="0">
                <a:latin typeface="+mj-lt"/>
              </a:rPr>
              <a:t>relations </a:t>
            </a:r>
            <a:r>
              <a:rPr lang="en-PH" sz="2000" dirty="0">
                <a:latin typeface="+mj-lt"/>
              </a:rPr>
              <a:t>between industrialized and developing </a:t>
            </a:r>
            <a:r>
              <a:rPr lang="en-PH" sz="2000" dirty="0" smtClean="0">
                <a:latin typeface="+mj-lt"/>
              </a:rPr>
              <a:t>countries.</a:t>
            </a:r>
            <a:endParaRPr lang="en-PH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9134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8077198" cy="1020762"/>
          </a:xfrm>
        </p:spPr>
        <p:txBody>
          <a:bodyPr/>
          <a:lstStyle/>
          <a:p>
            <a:r>
              <a:rPr lang="en-PH" dirty="0"/>
              <a:t>2.1.2 Theory of </a:t>
            </a:r>
            <a:r>
              <a:rPr lang="en-PH" dirty="0" err="1"/>
              <a:t>Immiserizing</a:t>
            </a:r>
            <a:r>
              <a:rPr lang="en-PH" dirty="0"/>
              <a:t> Growth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PH" dirty="0" smtClean="0">
                <a:latin typeface="+mj-lt"/>
              </a:rPr>
              <a:t>This </a:t>
            </a:r>
            <a:r>
              <a:rPr lang="en-PH" dirty="0">
                <a:latin typeface="+mj-lt"/>
              </a:rPr>
              <a:t>theory follows the argumentation of the theory of </a:t>
            </a:r>
            <a:r>
              <a:rPr lang="en-PH" dirty="0" smtClean="0">
                <a:latin typeface="+mj-lt"/>
              </a:rPr>
              <a:t>circular deterioration </a:t>
            </a:r>
            <a:r>
              <a:rPr lang="en-PH" dirty="0">
                <a:latin typeface="+mj-lt"/>
              </a:rPr>
              <a:t>of terms of trade </a:t>
            </a:r>
            <a:r>
              <a:rPr lang="en-PH" dirty="0" smtClean="0">
                <a:latin typeface="+mj-lt"/>
              </a:rPr>
              <a:t>and </a:t>
            </a:r>
            <a:r>
              <a:rPr lang="en-PH" dirty="0">
                <a:latin typeface="+mj-lt"/>
              </a:rPr>
              <a:t>concludes that countries, in order to improve their balance of trade, have to increase their </a:t>
            </a:r>
            <a:r>
              <a:rPr lang="en-PH" dirty="0" smtClean="0">
                <a:latin typeface="+mj-lt"/>
              </a:rPr>
              <a:t>exports </a:t>
            </a:r>
            <a:r>
              <a:rPr lang="en-PH" dirty="0">
                <a:latin typeface="+mj-lt"/>
              </a:rPr>
              <a:t>to compensate for falling prices. This means a further deterioration of terms of trade. The </a:t>
            </a:r>
            <a:r>
              <a:rPr lang="en-PH" dirty="0" smtClean="0">
                <a:latin typeface="+mj-lt"/>
              </a:rPr>
              <a:t>unchanged </a:t>
            </a:r>
            <a:r>
              <a:rPr lang="en-PH" dirty="0">
                <a:latin typeface="+mj-lt"/>
              </a:rPr>
              <a:t>structure of supply intensifies the structural dependency and, regardless of growth, </a:t>
            </a:r>
            <a:r>
              <a:rPr lang="en-PH" dirty="0" smtClean="0">
                <a:latin typeface="+mj-lt"/>
              </a:rPr>
              <a:t>there </a:t>
            </a:r>
            <a:r>
              <a:rPr lang="en-PH" dirty="0">
                <a:latin typeface="+mj-lt"/>
              </a:rPr>
              <a:t>is no development but only </a:t>
            </a:r>
            <a:r>
              <a:rPr lang="en-PH" dirty="0" smtClean="0">
                <a:latin typeface="+mj-lt"/>
              </a:rPr>
              <a:t>' </a:t>
            </a:r>
            <a:r>
              <a:rPr lang="en-PH" dirty="0">
                <a:latin typeface="+mj-lt"/>
              </a:rPr>
              <a:t>growth.' This situation is especially pertinent for </a:t>
            </a:r>
            <a:r>
              <a:rPr lang="en-PH" dirty="0" smtClean="0">
                <a:latin typeface="+mj-lt"/>
              </a:rPr>
              <a:t>countries </a:t>
            </a:r>
            <a:r>
              <a:rPr lang="en-PH" dirty="0">
                <a:latin typeface="+mj-lt"/>
              </a:rPr>
              <a:t>with agrarian </a:t>
            </a:r>
            <a:r>
              <a:rPr lang="en-PH" dirty="0" smtClean="0">
                <a:latin typeface="+mj-lt"/>
              </a:rPr>
              <a:t>monoculture.</a:t>
            </a:r>
            <a:endParaRPr lang="en-US" dirty="0" smtClean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2564541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8077198" cy="1020762"/>
          </a:xfrm>
        </p:spPr>
        <p:txBody>
          <a:bodyPr/>
          <a:lstStyle/>
          <a:p>
            <a:r>
              <a:rPr lang="en-PH" dirty="0"/>
              <a:t>2.2 IMPERIALISM THEORY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584026" cy="42672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PH" dirty="0">
                <a:latin typeface="+mj-lt"/>
              </a:rPr>
              <a:t>The imperialism theory explains the domination of underdeveloped areas by industrialized </a:t>
            </a:r>
            <a:r>
              <a:rPr lang="en-PH" dirty="0" smtClean="0">
                <a:latin typeface="+mj-lt"/>
              </a:rPr>
              <a:t>countries </a:t>
            </a:r>
            <a:r>
              <a:rPr lang="en-PH" dirty="0">
                <a:latin typeface="+mj-lt"/>
              </a:rPr>
              <a:t>as the consequence of different economic and technological levels and unequal power </a:t>
            </a:r>
            <a:r>
              <a:rPr lang="en-PH" dirty="0" smtClean="0">
                <a:latin typeface="+mj-lt"/>
              </a:rPr>
              <a:t>potential </a:t>
            </a:r>
            <a:r>
              <a:rPr lang="en-PH" dirty="0">
                <a:latin typeface="+mj-lt"/>
              </a:rPr>
              <a:t>resulting from a different economic growth. The consequence of the development of </a:t>
            </a:r>
            <a:r>
              <a:rPr lang="en-PH" dirty="0" smtClean="0">
                <a:latin typeface="+mj-lt"/>
              </a:rPr>
              <a:t>industrial </a:t>
            </a:r>
            <a:r>
              <a:rPr lang="en-PH" dirty="0">
                <a:latin typeface="+mj-lt"/>
              </a:rPr>
              <a:t>capitalistic societies is a pressure for expansion which may lead to military or political </a:t>
            </a:r>
            <a:r>
              <a:rPr lang="en-PH" dirty="0" smtClean="0">
                <a:latin typeface="+mj-lt"/>
              </a:rPr>
              <a:t>acquisition </a:t>
            </a:r>
            <a:r>
              <a:rPr lang="en-PH" dirty="0">
                <a:latin typeface="+mj-lt"/>
              </a:rPr>
              <a:t>(colonies) or to maintaining economic dependence (developing countries). Different </a:t>
            </a:r>
            <a:r>
              <a:rPr lang="en-PH" dirty="0" smtClean="0">
                <a:latin typeface="+mj-lt"/>
              </a:rPr>
              <a:t>theories </a:t>
            </a:r>
            <a:r>
              <a:rPr lang="en-PH" dirty="0">
                <a:latin typeface="+mj-lt"/>
              </a:rPr>
              <a:t>have their own explanation of the reason for the pressure for expansion but it is always </a:t>
            </a:r>
            <a:r>
              <a:rPr lang="en-PH" dirty="0" smtClean="0">
                <a:latin typeface="+mj-lt"/>
              </a:rPr>
              <a:t>seen </a:t>
            </a:r>
            <a:r>
              <a:rPr lang="en-PH" dirty="0">
                <a:latin typeface="+mj-lt"/>
              </a:rPr>
              <a:t>as the result of the inability to cope internally with the consequences </a:t>
            </a:r>
            <a:r>
              <a:rPr lang="en-PH" dirty="0" smtClean="0">
                <a:latin typeface="+mj-lt"/>
              </a:rPr>
              <a:t>of permanent technological </a:t>
            </a:r>
            <a:r>
              <a:rPr lang="en-PH" dirty="0">
                <a:latin typeface="+mj-lt"/>
              </a:rPr>
              <a:t>innovation and their effects on the society. </a:t>
            </a:r>
          </a:p>
          <a:p>
            <a:pPr marL="0" indent="0" algn="just">
              <a:buNone/>
            </a:pPr>
            <a:endParaRPr lang="en-US" dirty="0" smtClean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781891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1. MODERNIZATION THEORIES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2414" y="1676400"/>
            <a:ext cx="9753598" cy="4495800"/>
          </a:xfrm>
        </p:spPr>
        <p:txBody>
          <a:bodyPr/>
          <a:lstStyle/>
          <a:p>
            <a:pPr algn="just"/>
            <a:r>
              <a:rPr lang="en-PH" dirty="0" smtClean="0">
                <a:latin typeface="+mj-lt"/>
              </a:rPr>
              <a:t>Internal </a:t>
            </a:r>
            <a:r>
              <a:rPr lang="en-PH" dirty="0">
                <a:latin typeface="+mj-lt"/>
              </a:rPr>
              <a:t>factors in the countries, such as illiteracy, </a:t>
            </a:r>
            <a:r>
              <a:rPr lang="en-PH" dirty="0" smtClean="0">
                <a:latin typeface="+mj-lt"/>
              </a:rPr>
              <a:t>traditional </a:t>
            </a:r>
            <a:r>
              <a:rPr lang="en-PH" dirty="0">
                <a:latin typeface="+mj-lt"/>
              </a:rPr>
              <a:t>agrarian structure, the traditional attitude of the population, the low division of </a:t>
            </a:r>
            <a:r>
              <a:rPr lang="en-PH" dirty="0" smtClean="0">
                <a:latin typeface="+mj-lt"/>
              </a:rPr>
              <a:t>labor</a:t>
            </a:r>
            <a:r>
              <a:rPr lang="en-PH" dirty="0">
                <a:latin typeface="+mj-lt"/>
              </a:rPr>
              <a:t>, </a:t>
            </a:r>
            <a:r>
              <a:rPr lang="en-PH" dirty="0" smtClean="0">
                <a:latin typeface="+mj-lt"/>
              </a:rPr>
              <a:t>the </a:t>
            </a:r>
            <a:r>
              <a:rPr lang="en-PH" dirty="0">
                <a:latin typeface="+mj-lt"/>
              </a:rPr>
              <a:t>lack of communication and infrastructure, etc., are responsible for </a:t>
            </a:r>
            <a:r>
              <a:rPr lang="en-PH" dirty="0" smtClean="0">
                <a:latin typeface="+mj-lt"/>
              </a:rPr>
              <a:t>underdevelopment</a:t>
            </a:r>
          </a:p>
          <a:p>
            <a:pPr algn="just"/>
            <a:r>
              <a:rPr lang="en-PH" dirty="0" smtClean="0">
                <a:latin typeface="+mj-lt"/>
              </a:rPr>
              <a:t>Structures </a:t>
            </a:r>
            <a:r>
              <a:rPr lang="en-PH" dirty="0">
                <a:latin typeface="+mj-lt"/>
              </a:rPr>
              <a:t>and historical </a:t>
            </a:r>
            <a:r>
              <a:rPr lang="en-PH" dirty="0" smtClean="0">
                <a:latin typeface="+mj-lt"/>
              </a:rPr>
              <a:t>origins </a:t>
            </a:r>
            <a:r>
              <a:rPr lang="en-PH" dirty="0">
                <a:latin typeface="+mj-lt"/>
              </a:rPr>
              <a:t>are considered of little importance; international </a:t>
            </a:r>
            <a:r>
              <a:rPr lang="en-PH" dirty="0" smtClean="0">
                <a:latin typeface="+mj-lt"/>
              </a:rPr>
              <a:t>dependencies </a:t>
            </a:r>
            <a:r>
              <a:rPr lang="en-PH" dirty="0">
                <a:latin typeface="+mj-lt"/>
              </a:rPr>
              <a:t>are not taken into account</a:t>
            </a:r>
            <a:r>
              <a:rPr lang="en-PH" dirty="0" smtClean="0">
                <a:latin typeface="+mj-lt"/>
              </a:rPr>
              <a:t>.</a:t>
            </a:r>
          </a:p>
          <a:p>
            <a:pPr algn="just"/>
            <a:r>
              <a:rPr lang="en-PH" dirty="0" smtClean="0">
                <a:latin typeface="+mj-lt"/>
              </a:rPr>
              <a:t>Change with endogenous </a:t>
            </a:r>
            <a:r>
              <a:rPr lang="en-PH" dirty="0">
                <a:latin typeface="+mj-lt"/>
              </a:rPr>
              <a:t>factors is the strategy for </a:t>
            </a:r>
            <a:r>
              <a:rPr lang="en-PH" dirty="0" smtClean="0">
                <a:latin typeface="+mj-lt"/>
              </a:rPr>
              <a:t>development. </a:t>
            </a:r>
            <a:endParaRPr lang="en-PH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291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8077198" cy="1020762"/>
          </a:xfrm>
        </p:spPr>
        <p:txBody>
          <a:bodyPr/>
          <a:lstStyle/>
          <a:p>
            <a:r>
              <a:rPr lang="en-PH" dirty="0"/>
              <a:t>2.2.1 Classical Imperialism Theory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64168" y="1786698"/>
            <a:ext cx="10316644" cy="42672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PH" dirty="0">
                <a:latin typeface="+mj-lt"/>
              </a:rPr>
              <a:t>The desire for profit maximization causes production beyond the needs of the internal market </a:t>
            </a:r>
            <a:r>
              <a:rPr lang="en-PH" dirty="0" smtClean="0">
                <a:latin typeface="+mj-lt"/>
              </a:rPr>
              <a:t>and </a:t>
            </a:r>
            <a:r>
              <a:rPr lang="en-PH" dirty="0">
                <a:latin typeface="+mj-lt"/>
              </a:rPr>
              <a:t>leads to the establishment of new markets in underdeveloped areas. Here, the autochthon </a:t>
            </a:r>
            <a:r>
              <a:rPr lang="en-PH" dirty="0" smtClean="0">
                <a:latin typeface="+mj-lt"/>
              </a:rPr>
              <a:t>production </a:t>
            </a:r>
            <a:r>
              <a:rPr lang="en-PH" dirty="0">
                <a:latin typeface="+mj-lt"/>
              </a:rPr>
              <a:t>and markets are being destroyed and, thus, unemployment is exported to </a:t>
            </a:r>
            <a:r>
              <a:rPr lang="en-PH" dirty="0" smtClean="0">
                <a:latin typeface="+mj-lt"/>
              </a:rPr>
              <a:t>underdeveloped </a:t>
            </a:r>
            <a:r>
              <a:rPr lang="en-PH" dirty="0">
                <a:latin typeface="+mj-lt"/>
              </a:rPr>
              <a:t>areas. Lenin in addition assumed a decrease of investment possibilities and, </a:t>
            </a:r>
            <a:r>
              <a:rPr lang="en-PH" dirty="0" smtClean="0">
                <a:latin typeface="+mj-lt"/>
              </a:rPr>
              <a:t>therefore</a:t>
            </a:r>
            <a:r>
              <a:rPr lang="en-PH" dirty="0">
                <a:latin typeface="+mj-lt"/>
              </a:rPr>
              <a:t>, of profit rate in industrialized countries. Thus, capital is being exported in order to </a:t>
            </a:r>
            <a:r>
              <a:rPr lang="en-PH" dirty="0" smtClean="0">
                <a:latin typeface="+mj-lt"/>
              </a:rPr>
              <a:t>maximize </a:t>
            </a:r>
            <a:r>
              <a:rPr lang="en-PH" dirty="0">
                <a:latin typeface="+mj-lt"/>
              </a:rPr>
              <a:t>profits. In the underdeveloped areas, this capital is invested, not according to the needs </a:t>
            </a:r>
            <a:r>
              <a:rPr lang="en-PH" dirty="0" smtClean="0">
                <a:latin typeface="+mj-lt"/>
              </a:rPr>
              <a:t>of </a:t>
            </a:r>
            <a:r>
              <a:rPr lang="en-PH" dirty="0">
                <a:latin typeface="+mj-lt"/>
              </a:rPr>
              <a:t>these countries, but according to the interests of industrial countries. The profit is transferred </a:t>
            </a:r>
            <a:r>
              <a:rPr lang="en-PH" dirty="0" smtClean="0">
                <a:latin typeface="+mj-lt"/>
              </a:rPr>
              <a:t>to </a:t>
            </a:r>
            <a:r>
              <a:rPr lang="en-PH" dirty="0">
                <a:latin typeface="+mj-lt"/>
              </a:rPr>
              <a:t>the industrial countries whose development is based on the exploitation of underdevelopment </a:t>
            </a:r>
            <a:r>
              <a:rPr lang="en-PH" dirty="0" smtClean="0">
                <a:latin typeface="+mj-lt"/>
              </a:rPr>
              <a:t>areas</a:t>
            </a:r>
            <a:r>
              <a:rPr lang="en-PH" dirty="0">
                <a:latin typeface="+mj-lt"/>
              </a:rPr>
              <a:t>.</a:t>
            </a:r>
            <a:endParaRPr lang="en-US" dirty="0" smtClean="0">
              <a:latin typeface="+mj-lt"/>
            </a:endParaRPr>
          </a:p>
          <a:p>
            <a:pPr marL="0" indent="0" algn="just">
              <a:buNone/>
            </a:pPr>
            <a:endParaRPr lang="en-US" dirty="0">
              <a:latin typeface="+mj-lt"/>
            </a:endParaRPr>
          </a:p>
          <a:p>
            <a:pPr marL="0" indent="0" algn="just">
              <a:buNone/>
            </a:pPr>
            <a:endParaRPr lang="en-US" dirty="0" smtClean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3755164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8077198" cy="1020762"/>
          </a:xfrm>
        </p:spPr>
        <p:txBody>
          <a:bodyPr/>
          <a:lstStyle/>
          <a:p>
            <a:r>
              <a:rPr lang="en-PH" dirty="0"/>
              <a:t>2.2.2 Modern Imperialism Theory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336740" y="1786698"/>
            <a:ext cx="10015472" cy="42672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PH" dirty="0" smtClean="0">
                <a:latin typeface="+mj-lt"/>
              </a:rPr>
              <a:t>The </a:t>
            </a:r>
            <a:r>
              <a:rPr lang="en-PH" dirty="0">
                <a:latin typeface="+mj-lt"/>
              </a:rPr>
              <a:t>thesis of classical imperialism theory has been disproved empirically. New imperialism </a:t>
            </a:r>
            <a:r>
              <a:rPr lang="en-PH" dirty="0" smtClean="0">
                <a:latin typeface="+mj-lt"/>
              </a:rPr>
              <a:t>theories </a:t>
            </a:r>
            <a:r>
              <a:rPr lang="en-PH" dirty="0">
                <a:latin typeface="+mj-lt"/>
              </a:rPr>
              <a:t>therefore, postulate the dependency theorem with a new explanation of exploitative </a:t>
            </a:r>
            <a:r>
              <a:rPr lang="en-PH" dirty="0" smtClean="0">
                <a:latin typeface="+mj-lt"/>
              </a:rPr>
              <a:t>relations</a:t>
            </a:r>
            <a:r>
              <a:rPr lang="en-PH" dirty="0">
                <a:latin typeface="+mj-lt"/>
              </a:rPr>
              <a:t>. The new phase of relation between industrialized and developing countries can be </a:t>
            </a:r>
            <a:r>
              <a:rPr lang="en-PH" dirty="0" smtClean="0">
                <a:latin typeface="+mj-lt"/>
              </a:rPr>
              <a:t>called </a:t>
            </a:r>
            <a:r>
              <a:rPr lang="en-PH" dirty="0">
                <a:latin typeface="+mj-lt"/>
              </a:rPr>
              <a:t>technological-industrial dependence. Industrial countries invest in the production and </a:t>
            </a:r>
            <a:r>
              <a:rPr lang="en-PH" dirty="0" smtClean="0">
                <a:latin typeface="+mj-lt"/>
              </a:rPr>
              <a:t>export </a:t>
            </a:r>
            <a:r>
              <a:rPr lang="en-PH" dirty="0">
                <a:latin typeface="+mj-lt"/>
              </a:rPr>
              <a:t>of raw materials in developing countries, influence with their potential of power the terms </a:t>
            </a:r>
            <a:r>
              <a:rPr lang="en-PH" dirty="0" smtClean="0">
                <a:latin typeface="+mj-lt"/>
              </a:rPr>
              <a:t>of </a:t>
            </a:r>
            <a:r>
              <a:rPr lang="en-PH" dirty="0">
                <a:latin typeface="+mj-lt"/>
              </a:rPr>
              <a:t>trade in their </a:t>
            </a:r>
            <a:r>
              <a:rPr lang="en-PH" dirty="0" smtClean="0">
                <a:latin typeface="+mj-lt"/>
              </a:rPr>
              <a:t>favor</a:t>
            </a:r>
            <a:r>
              <a:rPr lang="en-PH" dirty="0">
                <a:latin typeface="+mj-lt"/>
              </a:rPr>
              <a:t>, and thus perpetuate the international division of </a:t>
            </a:r>
            <a:r>
              <a:rPr lang="en-PH" dirty="0" smtClean="0">
                <a:latin typeface="+mj-lt"/>
              </a:rPr>
              <a:t>labor</a:t>
            </a:r>
            <a:r>
              <a:rPr lang="en-PH" dirty="0">
                <a:latin typeface="+mj-lt"/>
              </a:rPr>
              <a:t>. While </a:t>
            </a:r>
            <a:r>
              <a:rPr lang="en-PH" dirty="0" smtClean="0">
                <a:latin typeface="+mj-lt"/>
              </a:rPr>
              <a:t>imperialism </a:t>
            </a:r>
            <a:r>
              <a:rPr lang="en-PH" dirty="0">
                <a:latin typeface="+mj-lt"/>
              </a:rPr>
              <a:t>is seen as a phenomenon of capitalism and these theories are based on Marxian </a:t>
            </a:r>
            <a:r>
              <a:rPr lang="en-PH" dirty="0" smtClean="0">
                <a:latin typeface="+mj-lt"/>
              </a:rPr>
              <a:t>concepts</a:t>
            </a:r>
            <a:r>
              <a:rPr lang="en-PH" dirty="0">
                <a:latin typeface="+mj-lt"/>
              </a:rPr>
              <a:t>, the fact remains, nevertheless, that communist countries also participate in the </a:t>
            </a:r>
            <a:r>
              <a:rPr lang="en-PH" dirty="0" smtClean="0">
                <a:latin typeface="+mj-lt"/>
              </a:rPr>
              <a:t>exploitation </a:t>
            </a:r>
            <a:r>
              <a:rPr lang="en-PH" dirty="0">
                <a:latin typeface="+mj-lt"/>
              </a:rPr>
              <a:t>of developing countries by accepting the advantages of the world market. </a:t>
            </a:r>
            <a:endParaRPr lang="en-US" dirty="0">
              <a:latin typeface="+mj-lt"/>
            </a:endParaRPr>
          </a:p>
          <a:p>
            <a:pPr marL="0" indent="0" algn="just">
              <a:buNone/>
            </a:pPr>
            <a:endParaRPr lang="en-US" dirty="0" smtClean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1353346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8077198" cy="1020762"/>
          </a:xfrm>
        </p:spPr>
        <p:txBody>
          <a:bodyPr/>
          <a:lstStyle/>
          <a:p>
            <a:r>
              <a:rPr lang="en-PH" dirty="0"/>
              <a:t>2.3 DEPENDENCIA THEORIES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>
              <a:latin typeface="+mj-lt"/>
            </a:endParaRPr>
          </a:p>
          <a:p>
            <a:pPr marL="0" indent="0" algn="ctr">
              <a:buNone/>
            </a:pPr>
            <a:endParaRPr lang="en-US" dirty="0">
              <a:latin typeface="+mj-lt"/>
            </a:endParaRPr>
          </a:p>
          <a:p>
            <a:pPr marL="0" indent="0" algn="ctr">
              <a:buNone/>
            </a:pPr>
            <a:endParaRPr lang="en-US" dirty="0" smtClean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400174" y="1693634"/>
            <a:ext cx="9982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PH" sz="2000" dirty="0">
                <a:latin typeface="+mj-lt"/>
              </a:rPr>
              <a:t> The multitude of approaches1 combined under the heading '</a:t>
            </a:r>
            <a:r>
              <a:rPr lang="en-PH" sz="2000" dirty="0" err="1">
                <a:latin typeface="+mj-lt"/>
              </a:rPr>
              <a:t>Depen-dencia</a:t>
            </a:r>
            <a:r>
              <a:rPr lang="en-PH" sz="2000" dirty="0">
                <a:latin typeface="+mj-lt"/>
              </a:rPr>
              <a:t>' like imperialism </a:t>
            </a:r>
            <a:r>
              <a:rPr lang="en-PH" sz="2000" dirty="0" smtClean="0">
                <a:latin typeface="+mj-lt"/>
              </a:rPr>
              <a:t>theories </a:t>
            </a:r>
            <a:r>
              <a:rPr lang="en-PH" sz="2000" dirty="0">
                <a:latin typeface="+mj-lt"/>
              </a:rPr>
              <a:t>are based on the assumption of an external dependency of developing countries which </a:t>
            </a:r>
            <a:r>
              <a:rPr lang="en-PH" sz="2000" dirty="0" smtClean="0">
                <a:latin typeface="+mj-lt"/>
              </a:rPr>
              <a:t>makes </a:t>
            </a:r>
            <a:r>
              <a:rPr lang="en-PH" sz="2000" dirty="0">
                <a:latin typeface="+mj-lt"/>
              </a:rPr>
              <a:t>exploitation possible. However, while imperialism theories hold the dependence relation </a:t>
            </a:r>
            <a:r>
              <a:rPr lang="en-PH" sz="2000" dirty="0" smtClean="0">
                <a:latin typeface="+mj-lt"/>
              </a:rPr>
              <a:t>to </a:t>
            </a:r>
            <a:r>
              <a:rPr lang="en-PH" sz="2000" dirty="0">
                <a:latin typeface="+mj-lt"/>
              </a:rPr>
              <a:t>be directly responsible for the exploitation of developing countries, the </a:t>
            </a:r>
            <a:r>
              <a:rPr lang="en-PH" sz="2000" dirty="0" err="1">
                <a:latin typeface="+mj-lt"/>
              </a:rPr>
              <a:t>dependencia</a:t>
            </a:r>
            <a:r>
              <a:rPr lang="en-PH" sz="2000" dirty="0">
                <a:latin typeface="+mj-lt"/>
              </a:rPr>
              <a:t> theories </a:t>
            </a:r>
            <a:r>
              <a:rPr lang="en-PH" sz="2000" dirty="0" smtClean="0">
                <a:latin typeface="+mj-lt"/>
              </a:rPr>
              <a:t>develop </a:t>
            </a:r>
            <a:r>
              <a:rPr lang="en-PH" sz="2000" dirty="0">
                <a:latin typeface="+mj-lt"/>
              </a:rPr>
              <a:t>this concept further. They postulate that external dependencies lead to an internal </a:t>
            </a:r>
            <a:r>
              <a:rPr lang="en-PH" sz="2000" dirty="0" smtClean="0">
                <a:latin typeface="+mj-lt"/>
              </a:rPr>
              <a:t>structural </a:t>
            </a:r>
            <a:r>
              <a:rPr lang="en-PH" sz="2000" dirty="0">
                <a:latin typeface="+mj-lt"/>
              </a:rPr>
              <a:t>deformation which perpetuates the external dependency. The process started with the </a:t>
            </a:r>
            <a:r>
              <a:rPr lang="en-PH" sz="2000" dirty="0" smtClean="0">
                <a:latin typeface="+mj-lt"/>
              </a:rPr>
              <a:t>political </a:t>
            </a:r>
            <a:r>
              <a:rPr lang="en-PH" sz="2000" dirty="0">
                <a:latin typeface="+mj-lt"/>
              </a:rPr>
              <a:t>and military dependency of colonies which have been exploited through the destruction </a:t>
            </a:r>
            <a:r>
              <a:rPr lang="en-PH" sz="2000" dirty="0" smtClean="0">
                <a:latin typeface="+mj-lt"/>
              </a:rPr>
              <a:t>of </a:t>
            </a:r>
            <a:r>
              <a:rPr lang="en-PH" sz="2000" dirty="0">
                <a:latin typeface="+mj-lt"/>
              </a:rPr>
              <a:t>the indigenous life style and culture, economic extraction, and forced integration into the </a:t>
            </a:r>
            <a:r>
              <a:rPr lang="en-PH" sz="2000" dirty="0" smtClean="0">
                <a:latin typeface="+mj-lt"/>
              </a:rPr>
              <a:t>international </a:t>
            </a:r>
            <a:r>
              <a:rPr lang="en-PH" sz="2000" dirty="0">
                <a:latin typeface="+mj-lt"/>
              </a:rPr>
              <a:t>division of </a:t>
            </a:r>
            <a:r>
              <a:rPr lang="en-PH" sz="2000" dirty="0" smtClean="0">
                <a:latin typeface="+mj-lt"/>
              </a:rPr>
              <a:t>labor</a:t>
            </a:r>
            <a:r>
              <a:rPr lang="en-PH" sz="20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3436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4294967295"/>
          </p:nvPr>
        </p:nvSpPr>
        <p:spPr>
          <a:xfrm>
            <a:off x="0" y="1905000"/>
            <a:ext cx="9144000" cy="4267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>
              <a:latin typeface="+mj-lt"/>
            </a:endParaRPr>
          </a:p>
          <a:p>
            <a:pPr marL="0" indent="0" algn="ctr">
              <a:buNone/>
            </a:pPr>
            <a:endParaRPr lang="en-US" dirty="0">
              <a:latin typeface="+mj-lt"/>
            </a:endParaRPr>
          </a:p>
          <a:p>
            <a:pPr marL="0" indent="0" algn="ctr">
              <a:buNone/>
            </a:pPr>
            <a:endParaRPr lang="en-US" dirty="0" smtClean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290346" y="1312367"/>
            <a:ext cx="101174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PH" sz="2400" dirty="0">
                <a:latin typeface="+mj-lt"/>
              </a:rPr>
              <a:t>This asymmetric integration caused structural changes in the </a:t>
            </a:r>
            <a:r>
              <a:rPr lang="en-PH" sz="2400" dirty="0" smtClean="0">
                <a:latin typeface="+mj-lt"/>
              </a:rPr>
              <a:t>peripheral </a:t>
            </a:r>
            <a:r>
              <a:rPr lang="en-PH" sz="2400" dirty="0">
                <a:latin typeface="+mj-lt"/>
              </a:rPr>
              <a:t>societies: an economy oriented towards the requirements of he industrial countries and </a:t>
            </a:r>
            <a:r>
              <a:rPr lang="en-PH" sz="2400" dirty="0" smtClean="0">
                <a:latin typeface="+mj-lt"/>
              </a:rPr>
              <a:t>a </a:t>
            </a:r>
            <a:r>
              <a:rPr lang="en-PH" sz="2400" dirty="0">
                <a:latin typeface="+mj-lt"/>
              </a:rPr>
              <a:t>functional dependency of the traditional sector on this export-oriented sector. The dynamics of </a:t>
            </a:r>
            <a:r>
              <a:rPr lang="en-PH" sz="2400" dirty="0" smtClean="0">
                <a:latin typeface="+mj-lt"/>
              </a:rPr>
              <a:t>reproduction </a:t>
            </a:r>
            <a:r>
              <a:rPr lang="en-PH" sz="2400" dirty="0">
                <a:latin typeface="+mj-lt"/>
              </a:rPr>
              <a:t>of the modern sector in developing countries are similar to those of industrialized </a:t>
            </a:r>
            <a:r>
              <a:rPr lang="en-PH" sz="2400" dirty="0" smtClean="0">
                <a:latin typeface="+mj-lt"/>
              </a:rPr>
              <a:t>countries</a:t>
            </a:r>
            <a:r>
              <a:rPr lang="en-PH" sz="2400" dirty="0">
                <a:latin typeface="+mj-lt"/>
              </a:rPr>
              <a:t>, thus leading to an extreme stratification, i.e., externally oriented elites and </a:t>
            </a:r>
            <a:r>
              <a:rPr lang="en-PH" sz="2400" dirty="0" smtClean="0">
                <a:latin typeface="+mj-lt"/>
              </a:rPr>
              <a:t>marginalized </a:t>
            </a:r>
            <a:r>
              <a:rPr lang="en-PH" sz="2400" dirty="0">
                <a:latin typeface="+mj-lt"/>
              </a:rPr>
              <a:t>masses. Elites accept the norms and values of the industrialized countries </a:t>
            </a:r>
            <a:r>
              <a:rPr lang="en-PH" sz="2400" dirty="0" smtClean="0">
                <a:latin typeface="+mj-lt"/>
              </a:rPr>
              <a:t>and cooperate </a:t>
            </a:r>
            <a:r>
              <a:rPr lang="en-PH" sz="2400" dirty="0">
                <a:latin typeface="+mj-lt"/>
              </a:rPr>
              <a:t>in maintaining a status quo. </a:t>
            </a:r>
          </a:p>
        </p:txBody>
      </p:sp>
    </p:spTree>
    <p:extLst>
      <p:ext uri="{BB962C8B-B14F-4D97-AF65-F5344CB8AC3E}">
        <p14:creationId xmlns:p14="http://schemas.microsoft.com/office/powerpoint/2010/main" val="1405668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812" y="1869303"/>
            <a:ext cx="8077198" cy="1020762"/>
          </a:xfrm>
        </p:spPr>
        <p:txBody>
          <a:bodyPr/>
          <a:lstStyle/>
          <a:p>
            <a:r>
              <a:rPr lang="en-PH" dirty="0" smtClean="0"/>
              <a:t>Reference: fiu.edu</a:t>
            </a:r>
            <a:endParaRPr lang="en-PH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>
              <a:latin typeface="+mj-lt"/>
            </a:endParaRPr>
          </a:p>
          <a:p>
            <a:pPr marL="0" indent="0" algn="ctr">
              <a:buNone/>
            </a:pPr>
            <a:endParaRPr lang="en-US" dirty="0">
              <a:latin typeface="+mj-lt"/>
            </a:endParaRPr>
          </a:p>
          <a:p>
            <a:pPr marL="0" indent="0" algn="ctr">
              <a:buNone/>
            </a:pPr>
            <a:endParaRPr lang="en-US" dirty="0" smtClean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40228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4294967295"/>
          </p:nvPr>
        </p:nvSpPr>
        <p:spPr>
          <a:xfrm>
            <a:off x="989012" y="902978"/>
            <a:ext cx="10311273" cy="5069703"/>
          </a:xfrm>
        </p:spPr>
        <p:txBody>
          <a:bodyPr/>
          <a:lstStyle/>
          <a:p>
            <a:pPr algn="just"/>
            <a:r>
              <a:rPr lang="en-PH" dirty="0">
                <a:latin typeface="+mj-lt"/>
              </a:rPr>
              <a:t>The difference as compared to the industrialized countries is </a:t>
            </a:r>
            <a:r>
              <a:rPr lang="en-PH" dirty="0" smtClean="0">
                <a:latin typeface="+mj-lt"/>
              </a:rPr>
              <a:t>that in developing countries the </a:t>
            </a:r>
            <a:r>
              <a:rPr lang="en-PH" dirty="0">
                <a:latin typeface="+mj-lt"/>
              </a:rPr>
              <a:t>degree of backwardness </a:t>
            </a:r>
            <a:r>
              <a:rPr lang="en-PH" dirty="0" smtClean="0">
                <a:latin typeface="+mj-lt"/>
              </a:rPr>
              <a:t>needs </a:t>
            </a:r>
            <a:r>
              <a:rPr lang="en-PH" dirty="0">
                <a:latin typeface="+mj-lt"/>
              </a:rPr>
              <a:t>to be made up for</a:t>
            </a:r>
            <a:r>
              <a:rPr lang="en-PH" dirty="0" smtClean="0">
                <a:latin typeface="+mj-lt"/>
              </a:rPr>
              <a:t>.</a:t>
            </a:r>
          </a:p>
          <a:p>
            <a:pPr algn="just"/>
            <a:r>
              <a:rPr lang="en-PH" dirty="0">
                <a:latin typeface="+mj-lt"/>
              </a:rPr>
              <a:t>Suitable measures are the </a:t>
            </a:r>
            <a:r>
              <a:rPr lang="en-PH" dirty="0" smtClean="0">
                <a:latin typeface="+mj-lt"/>
              </a:rPr>
              <a:t>modernization </a:t>
            </a:r>
            <a:r>
              <a:rPr lang="en-PH" dirty="0">
                <a:latin typeface="+mj-lt"/>
              </a:rPr>
              <a:t>of the production apparatus, capital aid, transfer of know-how, so that the </a:t>
            </a:r>
            <a:r>
              <a:rPr lang="en-PH" dirty="0" smtClean="0">
                <a:latin typeface="+mj-lt"/>
              </a:rPr>
              <a:t>developing </a:t>
            </a:r>
            <a:r>
              <a:rPr lang="en-PH" dirty="0">
                <a:latin typeface="+mj-lt"/>
              </a:rPr>
              <a:t>countries can reach the stage of industrialized countries as soon as possible</a:t>
            </a:r>
            <a:r>
              <a:rPr lang="en-PH" dirty="0" smtClean="0">
                <a:latin typeface="+mj-lt"/>
              </a:rPr>
              <a:t>.</a:t>
            </a:r>
          </a:p>
          <a:p>
            <a:pPr algn="just"/>
            <a:r>
              <a:rPr lang="en-PH" dirty="0">
                <a:latin typeface="+mj-lt"/>
              </a:rPr>
              <a:t>Development is seen as an increase of production and efficiency and measured primarily by </a:t>
            </a:r>
            <a:r>
              <a:rPr lang="en-PH" dirty="0" smtClean="0">
                <a:latin typeface="+mj-lt"/>
              </a:rPr>
              <a:t>comparing </a:t>
            </a:r>
            <a:r>
              <a:rPr lang="en-PH" dirty="0">
                <a:latin typeface="+mj-lt"/>
              </a:rPr>
              <a:t>the per capita income. </a:t>
            </a:r>
          </a:p>
          <a:p>
            <a:pPr algn="just"/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197583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1.1 DUALISM THEORIES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829798" cy="4267200"/>
          </a:xfrm>
        </p:spPr>
        <p:txBody>
          <a:bodyPr>
            <a:normAutofit/>
          </a:bodyPr>
          <a:lstStyle/>
          <a:p>
            <a:pPr algn="just"/>
            <a:r>
              <a:rPr lang="en-PH" sz="2800" dirty="0">
                <a:latin typeface="+mj-lt"/>
              </a:rPr>
              <a:t>Dualism theories assume a split of economic and social structures of different sectors so that </a:t>
            </a:r>
            <a:r>
              <a:rPr lang="en-PH" sz="2800" dirty="0" smtClean="0">
                <a:latin typeface="+mj-lt"/>
              </a:rPr>
              <a:t>they </a:t>
            </a:r>
            <a:r>
              <a:rPr lang="en-PH" sz="2800" dirty="0">
                <a:latin typeface="+mj-lt"/>
              </a:rPr>
              <a:t>differ in organization, level of development, and goal structures. Usually, the concept of </a:t>
            </a:r>
            <a:r>
              <a:rPr lang="en-PH" sz="2800" dirty="0" smtClean="0">
                <a:latin typeface="+mj-lt"/>
              </a:rPr>
              <a:t>economic dualism differentiates </a:t>
            </a:r>
            <a:r>
              <a:rPr lang="en-PH" sz="2800" dirty="0">
                <a:latin typeface="+mj-lt"/>
              </a:rPr>
              <a:t>between two sectors of economy: </a:t>
            </a:r>
            <a:endParaRPr lang="en-PH" sz="2800" dirty="0" smtClean="0">
              <a:latin typeface="+mj-lt"/>
            </a:endParaRPr>
          </a:p>
          <a:p>
            <a:pPr marL="0" indent="0" algn="just">
              <a:buNone/>
            </a:pPr>
            <a:endParaRPr lang="en-PH" sz="2800" dirty="0">
              <a:latin typeface="+mj-lt"/>
            </a:endParaRPr>
          </a:p>
          <a:p>
            <a:pPr algn="just"/>
            <a:endParaRPr lang="en-US" sz="2800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176364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lphaLcPeriod"/>
            </a:pPr>
            <a:r>
              <a:rPr lang="en-PH" dirty="0">
                <a:latin typeface="+mj-lt"/>
              </a:rPr>
              <a:t>the traditional subsistence sector consists of small-scale agriculture, handicraft and petty trade, has a high degree of labor intensity but low capital intensity and little division of labor; </a:t>
            </a:r>
            <a:endParaRPr lang="en-US" dirty="0" smtClean="0">
              <a:latin typeface="+mj-lt"/>
            </a:endParaRPr>
          </a:p>
          <a:p>
            <a:pPr marL="457200" indent="-457200" algn="just">
              <a:buFont typeface="+mj-lt"/>
              <a:buAutoNum type="alphaLcPeriod"/>
            </a:pPr>
            <a:r>
              <a:rPr lang="en-PH" dirty="0">
                <a:latin typeface="+mj-lt"/>
              </a:rPr>
              <a:t>the modern sector of capital-intensive industry and </a:t>
            </a:r>
            <a:r>
              <a:rPr lang="en-PH" dirty="0" smtClean="0">
                <a:latin typeface="+mj-lt"/>
              </a:rPr>
              <a:t>plantation agriculture </a:t>
            </a:r>
            <a:r>
              <a:rPr lang="en-PH" dirty="0">
                <a:latin typeface="+mj-lt"/>
              </a:rPr>
              <a:t>produces for the world market with a capital-intensive mode of production with a high division of </a:t>
            </a:r>
            <a:r>
              <a:rPr lang="en-PH" dirty="0" smtClean="0">
                <a:latin typeface="+mj-lt"/>
              </a:rPr>
              <a:t>labor</a:t>
            </a:r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23960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PH" sz="2800" dirty="0">
                <a:latin typeface="+mj-lt"/>
              </a:rPr>
              <a:t>The two sectors have little relation and interdependence and develop each according to its own </a:t>
            </a:r>
            <a:r>
              <a:rPr lang="en-PH" sz="2800" dirty="0" smtClean="0">
                <a:latin typeface="+mj-lt"/>
              </a:rPr>
              <a:t>pattern</a:t>
            </a:r>
            <a:r>
              <a:rPr lang="en-PH" sz="2800" dirty="0">
                <a:latin typeface="+mj-lt"/>
              </a:rPr>
              <a:t>. The modern sector can be considered an economic enclave of industrial countries, and its </a:t>
            </a:r>
            <a:r>
              <a:rPr lang="en-PH" sz="2800" dirty="0" err="1" smtClean="0">
                <a:latin typeface="+mj-lt"/>
              </a:rPr>
              <a:t>multiplicator</a:t>
            </a:r>
            <a:r>
              <a:rPr lang="en-PH" sz="2800" dirty="0" smtClean="0">
                <a:latin typeface="+mj-lt"/>
              </a:rPr>
              <a:t> </a:t>
            </a:r>
            <a:r>
              <a:rPr lang="en-PH" sz="2800" dirty="0">
                <a:latin typeface="+mj-lt"/>
              </a:rPr>
              <a:t>and growth effects will benefit the industrial countries but have little effect on the </a:t>
            </a:r>
            <a:r>
              <a:rPr lang="en-PH" sz="2800" dirty="0" smtClean="0">
                <a:latin typeface="+mj-lt"/>
              </a:rPr>
              <a:t>internal </a:t>
            </a:r>
            <a:r>
              <a:rPr lang="en-PH" sz="2800" dirty="0">
                <a:latin typeface="+mj-lt"/>
              </a:rPr>
              <a:t>market. </a:t>
            </a:r>
          </a:p>
          <a:p>
            <a:pPr algn="just"/>
            <a:endParaRPr lang="en-US" sz="2800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284453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1.2 STRATEGY THEORIES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PH" sz="2500" dirty="0">
                <a:latin typeface="+mj-lt"/>
              </a:rPr>
              <a:t>Underdevelopment from the viewpoint of these theories is the result of vicious circles of </a:t>
            </a:r>
            <a:r>
              <a:rPr lang="en-PH" sz="2500" dirty="0" smtClean="0">
                <a:latin typeface="+mj-lt"/>
              </a:rPr>
              <a:t>factors</a:t>
            </a:r>
            <a:r>
              <a:rPr lang="en-PH" sz="2500" dirty="0">
                <a:latin typeface="+mj-lt"/>
              </a:rPr>
              <a:t>. E</a:t>
            </a:r>
            <a:r>
              <a:rPr lang="en-PH" sz="2500" dirty="0" smtClean="0">
                <a:latin typeface="+mj-lt"/>
              </a:rPr>
              <a:t>xample </a:t>
            </a:r>
            <a:r>
              <a:rPr lang="en-PH" sz="2500" dirty="0">
                <a:latin typeface="+mj-lt"/>
              </a:rPr>
              <a:t>is based on the fact of low real income in developing countries which is the </a:t>
            </a:r>
            <a:r>
              <a:rPr lang="en-PH" sz="2500" dirty="0" smtClean="0">
                <a:latin typeface="+mj-lt"/>
              </a:rPr>
              <a:t>result </a:t>
            </a:r>
            <a:r>
              <a:rPr lang="en-PH" sz="2500" dirty="0">
                <a:latin typeface="+mj-lt"/>
              </a:rPr>
              <a:t>of low </a:t>
            </a:r>
            <a:r>
              <a:rPr lang="en-PH" sz="2500" dirty="0" smtClean="0">
                <a:latin typeface="+mj-lt"/>
              </a:rPr>
              <a:t>labor </a:t>
            </a:r>
            <a:r>
              <a:rPr lang="en-PH" sz="2500" dirty="0">
                <a:latin typeface="+mj-lt"/>
              </a:rPr>
              <a:t>productivity. This low </a:t>
            </a:r>
            <a:r>
              <a:rPr lang="en-PH" sz="2500" dirty="0" smtClean="0">
                <a:latin typeface="+mj-lt"/>
              </a:rPr>
              <a:t>labor </a:t>
            </a:r>
            <a:r>
              <a:rPr lang="en-PH" sz="2500" dirty="0">
                <a:latin typeface="+mj-lt"/>
              </a:rPr>
              <a:t>productivity, in turn, is a consequence of </a:t>
            </a:r>
            <a:r>
              <a:rPr lang="en-PH" sz="2500" dirty="0" smtClean="0">
                <a:latin typeface="+mj-lt"/>
              </a:rPr>
              <a:t>capital </a:t>
            </a:r>
            <a:r>
              <a:rPr lang="en-PH" sz="2500" dirty="0">
                <a:latin typeface="+mj-lt"/>
              </a:rPr>
              <a:t>shortage which is a result of the population's low saving ability. As the saving rate is </a:t>
            </a:r>
            <a:r>
              <a:rPr lang="en-PH" sz="2500" dirty="0" smtClean="0">
                <a:latin typeface="+mj-lt"/>
              </a:rPr>
              <a:t>determined </a:t>
            </a:r>
            <a:r>
              <a:rPr lang="en-PH" sz="2500" dirty="0">
                <a:latin typeface="+mj-lt"/>
              </a:rPr>
              <a:t>by the low real income, the circle is closed. </a:t>
            </a:r>
          </a:p>
          <a:p>
            <a:pPr algn="just"/>
            <a:endParaRPr lang="en-US" sz="2500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340199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4294967295"/>
          </p:nvPr>
        </p:nvSpPr>
        <p:spPr>
          <a:xfrm>
            <a:off x="951812" y="838199"/>
            <a:ext cx="10628999" cy="4764903"/>
          </a:xfrm>
        </p:spPr>
        <p:txBody>
          <a:bodyPr/>
          <a:lstStyle/>
          <a:p>
            <a:pPr algn="just"/>
            <a:r>
              <a:rPr lang="en-PH" dirty="0">
                <a:latin typeface="+mj-lt"/>
              </a:rPr>
              <a:t>Strategy theories intend to break up this cycle at a certain point which they consider critical and </a:t>
            </a:r>
            <a:r>
              <a:rPr lang="en-PH" dirty="0" smtClean="0">
                <a:latin typeface="+mj-lt"/>
              </a:rPr>
              <a:t>which </a:t>
            </a:r>
            <a:r>
              <a:rPr lang="en-PH" dirty="0">
                <a:latin typeface="+mj-lt"/>
              </a:rPr>
              <a:t>varies according to the different theories. Thus, they want to initiate development and transform traditional subsistence economy into a modern market economy. Their main emphasis </a:t>
            </a:r>
            <a:r>
              <a:rPr lang="en-PH" dirty="0" smtClean="0">
                <a:latin typeface="+mj-lt"/>
              </a:rPr>
              <a:t>is </a:t>
            </a:r>
            <a:r>
              <a:rPr lang="en-PH" dirty="0">
                <a:latin typeface="+mj-lt"/>
              </a:rPr>
              <a:t>on capital formation and investment (investment theories) and, by and large, they prescribe </a:t>
            </a:r>
            <a:r>
              <a:rPr lang="en-PH" dirty="0" smtClean="0">
                <a:latin typeface="+mj-lt"/>
              </a:rPr>
              <a:t>action </a:t>
            </a:r>
            <a:r>
              <a:rPr lang="en-PH" dirty="0">
                <a:latin typeface="+mj-lt"/>
              </a:rPr>
              <a:t>for overcoming </a:t>
            </a:r>
            <a:r>
              <a:rPr lang="en-PH" dirty="0" smtClean="0">
                <a:latin typeface="+mj-lt"/>
              </a:rPr>
              <a:t>underdevelopment </a:t>
            </a:r>
            <a:r>
              <a:rPr lang="en-PH" dirty="0">
                <a:latin typeface="+mj-lt"/>
              </a:rPr>
              <a:t>while they contribute little towards explaining the </a:t>
            </a:r>
            <a:r>
              <a:rPr lang="en-PH" dirty="0" smtClean="0">
                <a:latin typeface="+mj-lt"/>
              </a:rPr>
              <a:t>causes </a:t>
            </a:r>
            <a:r>
              <a:rPr lang="en-PH" dirty="0">
                <a:latin typeface="+mj-lt"/>
              </a:rPr>
              <a:t>of underdevelopment. </a:t>
            </a:r>
          </a:p>
          <a:p>
            <a:pPr algn="just"/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197433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3235</Words>
  <Application>Microsoft Office PowerPoint</Application>
  <PresentationFormat>Custom</PresentationFormat>
  <Paragraphs>115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Consolas</vt:lpstr>
      <vt:lpstr>Corbel</vt:lpstr>
      <vt:lpstr>Chalkboard 16x9</vt:lpstr>
      <vt:lpstr>Concepts and Causes  of Underdevelopment</vt:lpstr>
      <vt:lpstr>PowerPoint Presentation</vt:lpstr>
      <vt:lpstr>1. MODERNIZATION THEORIES</vt:lpstr>
      <vt:lpstr>PowerPoint Presentation</vt:lpstr>
      <vt:lpstr>1.1 DUALISM THEORIES </vt:lpstr>
      <vt:lpstr>PowerPoint Presentation</vt:lpstr>
      <vt:lpstr>PowerPoint Presentation</vt:lpstr>
      <vt:lpstr>1.2 STRATEGY THEORIES </vt:lpstr>
      <vt:lpstr>PowerPoint Presentation</vt:lpstr>
      <vt:lpstr>1.2.1 Theory of Balanced Growth </vt:lpstr>
      <vt:lpstr>PowerPoint Presentation</vt:lpstr>
      <vt:lpstr>1.2.3 Theory of Stages of Growth</vt:lpstr>
      <vt:lpstr>PowerPoint Presentation</vt:lpstr>
      <vt:lpstr>PowerPoint Presentation</vt:lpstr>
      <vt:lpstr>1.2.4 'Big-push' Theory </vt:lpstr>
      <vt:lpstr>1.2.5 Theory of Development Poles</vt:lpstr>
      <vt:lpstr>1.2.6 Theory of Circular Causation </vt:lpstr>
      <vt:lpstr>PowerPoint Presentation</vt:lpstr>
      <vt:lpstr>1.3 SOCIAL-PSYCHOLOGICAL THEORIES </vt:lpstr>
      <vt:lpstr>1.3.1 Sociological Explanation of  Socioeconomic Change</vt:lpstr>
      <vt:lpstr>PowerPoint Presentation</vt:lpstr>
      <vt:lpstr>1.3.2 Theory of Social Change </vt:lpstr>
      <vt:lpstr>PowerPoint Presentation</vt:lpstr>
      <vt:lpstr>2. DEPENDENCE THEORIES </vt:lpstr>
      <vt:lpstr>PowerPoint Presentation</vt:lpstr>
      <vt:lpstr>2.1 EXTERNAL TRADE THEORIES</vt:lpstr>
      <vt:lpstr>2.1.1 Theories of Circular Deterioration of  Terms of Trade </vt:lpstr>
      <vt:lpstr>2.1.2 Theory of Immiserizing Growth </vt:lpstr>
      <vt:lpstr>2.2 IMPERIALISM THEORY</vt:lpstr>
      <vt:lpstr>2.2.1 Classical Imperialism Theory </vt:lpstr>
      <vt:lpstr>2.2.2 Modern Imperialism Theory</vt:lpstr>
      <vt:lpstr>2.3 DEPENDENCIA THEORIES </vt:lpstr>
      <vt:lpstr>PowerPoint Presentation</vt:lpstr>
      <vt:lpstr>Reference: fiu.edu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2015-11-11T06:46:12Z</dcterms:created>
  <dcterms:modified xsi:type="dcterms:W3CDTF">2015-11-25T15:06:57Z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