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65" r:id="rId3"/>
    <p:sldId id="310" r:id="rId4"/>
    <p:sldId id="326" r:id="rId5"/>
    <p:sldId id="320" r:id="rId6"/>
    <p:sldId id="311" r:id="rId7"/>
    <p:sldId id="327" r:id="rId8"/>
    <p:sldId id="332" r:id="rId9"/>
    <p:sldId id="322" r:id="rId10"/>
    <p:sldId id="333" r:id="rId11"/>
    <p:sldId id="329" r:id="rId12"/>
    <p:sldId id="330" r:id="rId13"/>
    <p:sldId id="328" r:id="rId14"/>
    <p:sldId id="331" r:id="rId15"/>
    <p:sldId id="334" r:id="rId16"/>
    <p:sldId id="338" r:id="rId17"/>
    <p:sldId id="335" r:id="rId18"/>
    <p:sldId id="337" r:id="rId19"/>
    <p:sldId id="336" r:id="rId20"/>
    <p:sldId id="339" r:id="rId21"/>
    <p:sldId id="340" r:id="rId22"/>
    <p:sldId id="342" r:id="rId23"/>
    <p:sldId id="341" r:id="rId24"/>
  </p:sldIdLst>
  <p:sldSz cx="12188825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32" autoAdjust="0"/>
    <p:restoredTop sz="94629" autoAdjust="0"/>
  </p:normalViewPr>
  <p:slideViewPr>
    <p:cSldViewPr showGuides="1">
      <p:cViewPr varScale="1">
        <p:scale>
          <a:sx n="74" d="100"/>
          <a:sy n="74" d="100"/>
        </p:scale>
        <p:origin x="84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11/16/2015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11/16/2015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11/16/2015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11/16/2015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11/16/2015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11/16/2015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5/55/DLSL_Official_Seal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5/DLSL_Official_Seal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5/DLSL_Official_Seal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5/DLSL_Official_Seal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5/DLSL_Official_Seal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5/DLSL_Official_Seal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5/DLSL_Official_Seal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5/DLSL_Official_Seal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5/DLSL_Official_Seal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5/DLSL_Official_Seal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5/DLSL_Official_Seal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5/55/DLSL_Official_Seal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5/DLSL_Official_Seal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5/DLSL_Official_Seal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5/DLSL_Official_Seal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5/55/DLSL_Official_Seal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5/55/DLSL_Official_Seal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5/DLSL_Official_Seal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5/DLSL_Official_Seal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5/DLSL_Official_Seal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5/DLSL_Official_Seal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5/DLSL_Official_Seal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2812" y="1600200"/>
            <a:ext cx="10363198" cy="2895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 Wider Perspective: Understanding the Society</a:t>
            </a:r>
            <a:endParaRPr lang="en-US" sz="5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5212" y="4495800"/>
            <a:ext cx="8229600" cy="1219200"/>
          </a:xfrm>
        </p:spPr>
        <p:txBody>
          <a:bodyPr/>
          <a:lstStyle/>
          <a:p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Module 2</a:t>
            </a:r>
            <a:endParaRPr lang="it-IT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0412" y="6306563"/>
            <a:ext cx="10346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 La Salle – </a:t>
            </a:r>
            <a:r>
              <a:rPr lang="en-PH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Lipa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•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College of Education Arts and Sciences •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Department</a:t>
            </a:r>
          </a:p>
        </p:txBody>
      </p:sp>
      <p:pic>
        <p:nvPicPr>
          <p:cNvPr id="6" name="Picture 5" descr="File:DLSL Official Sea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13" y="5638800"/>
            <a:ext cx="101062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5801232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237237"/>
            <a:ext cx="10591800" cy="1371600"/>
          </a:xfrm>
        </p:spPr>
        <p:txBody>
          <a:bodyPr/>
          <a:lstStyle/>
          <a:p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Hybrid </a:t>
            </a:r>
            <a:r>
              <a:rPr lang="en-PH" b="1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Interactions: Human 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Rights and</a:t>
            </a:r>
            <a:br>
              <a:rPr lang="en-PH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Development in Cultural Perspective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2813" y="3276600"/>
            <a:ext cx="10591800" cy="2362200"/>
          </a:xfrm>
        </p:spPr>
        <p:txBody>
          <a:bodyPr/>
          <a:lstStyle/>
          <a:p>
            <a:pPr marL="0" indent="0" algn="ctr">
              <a:buNone/>
            </a:pP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“The question of empowerment is central to both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culture and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development. It decides who has the means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of imposing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on a society the view of what constitutes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culture and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development.”</a:t>
            </a:r>
          </a:p>
          <a:p>
            <a:pPr marL="0" indent="0" algn="ctr">
              <a:buNone/>
            </a:pPr>
            <a:r>
              <a:rPr lang="en-PH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- Aung </a:t>
            </a:r>
            <a:r>
              <a:rPr lang="en-PH" i="1" dirty="0">
                <a:latin typeface="Consolas" panose="020B0609020204030204" pitchFamily="49" charset="0"/>
                <a:cs typeface="Consolas" panose="020B0609020204030204" pitchFamily="49" charset="0"/>
              </a:rPr>
              <a:t>San Suu Kyi, 1995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5801232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le:DLSL Official Sea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13" y="5638800"/>
            <a:ext cx="101062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412" y="6306563"/>
            <a:ext cx="10346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 La Salle – </a:t>
            </a:r>
            <a:r>
              <a:rPr lang="en-PH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Lipa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•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College of Education Arts and Sciences •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343673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2813" y="1676401"/>
            <a:ext cx="10591800" cy="3962400"/>
          </a:xfrm>
        </p:spPr>
        <p:txBody>
          <a:bodyPr>
            <a:normAutofit/>
          </a:bodyPr>
          <a:lstStyle/>
          <a:p>
            <a:pPr algn="just"/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Human rights, development and culture are continuously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evolving concepts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. For instance, the civil and political rights are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often referred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to as the first generation of human rights. A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second generation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of rights emerged at the turn of the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century, emphasizing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the economic, social and cultural rights of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people. Among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others, the right to work, education and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cultural participation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belong to this set of rights.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5801232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le:DLSL Official Sea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13" y="5638800"/>
            <a:ext cx="101062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412" y="6306563"/>
            <a:ext cx="10346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 La Salle – </a:t>
            </a:r>
            <a:r>
              <a:rPr lang="en-PH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Lipa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•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College of Education Arts and Sciences •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251398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3" y="381000"/>
            <a:ext cx="10591800" cy="1371600"/>
          </a:xfrm>
        </p:spPr>
        <p:txBody>
          <a:bodyPr/>
          <a:lstStyle/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Key Assumptions: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2813" y="1904999"/>
            <a:ext cx="10591800" cy="3733801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PH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Human rights, development </a:t>
            </a:r>
            <a:r>
              <a:rPr lang="en-PH" sz="2800" dirty="0">
                <a:latin typeface="Consolas" panose="020B0609020204030204" pitchFamily="49" charset="0"/>
                <a:cs typeface="Consolas" panose="020B0609020204030204" pitchFamily="49" charset="0"/>
              </a:rPr>
              <a:t>and culture are interdependent phenomena, </a:t>
            </a:r>
            <a:r>
              <a:rPr lang="en-PH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which should </a:t>
            </a:r>
            <a:r>
              <a:rPr lang="en-PH" sz="2800" dirty="0">
                <a:latin typeface="Consolas" panose="020B0609020204030204" pitchFamily="49" charset="0"/>
                <a:cs typeface="Consolas" panose="020B0609020204030204" pitchFamily="49" charset="0"/>
              </a:rPr>
              <a:t>not be separated in practice</a:t>
            </a:r>
            <a:r>
              <a:rPr lang="en-PH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PH" sz="28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PH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ndividuals </a:t>
            </a:r>
            <a:r>
              <a:rPr lang="en-PH" sz="2800" dirty="0">
                <a:latin typeface="Consolas" panose="020B0609020204030204" pitchFamily="49" charset="0"/>
                <a:cs typeface="Consolas" panose="020B0609020204030204" pitchFamily="49" charset="0"/>
              </a:rPr>
              <a:t>are </a:t>
            </a:r>
            <a:r>
              <a:rPr lang="en-PH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not only </a:t>
            </a:r>
            <a:r>
              <a:rPr lang="en-PH" sz="2800" dirty="0">
                <a:latin typeface="Consolas" panose="020B0609020204030204" pitchFamily="49" charset="0"/>
                <a:cs typeface="Consolas" panose="020B0609020204030204" pitchFamily="49" charset="0"/>
              </a:rPr>
              <a:t>objects of human rights or development, but active </a:t>
            </a:r>
            <a:r>
              <a:rPr lang="en-PH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agents, participating </a:t>
            </a:r>
            <a:r>
              <a:rPr lang="en-PH" sz="2800" dirty="0">
                <a:latin typeface="Consolas" panose="020B0609020204030204" pitchFamily="49" charset="0"/>
                <a:cs typeface="Consolas" panose="020B0609020204030204" pitchFamily="49" charset="0"/>
              </a:rPr>
              <a:t>in, and constituting these phenomena through </a:t>
            </a:r>
            <a:r>
              <a:rPr lang="en-PH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their interactions </a:t>
            </a:r>
            <a:r>
              <a:rPr lang="en-PH" sz="2800" dirty="0">
                <a:latin typeface="Consolas" panose="020B0609020204030204" pitchFamily="49" charset="0"/>
                <a:cs typeface="Consolas" panose="020B0609020204030204" pitchFamily="49" charset="0"/>
              </a:rPr>
              <a:t>with other individuals and institutions.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5801232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le:DLSL Official Sea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13" y="5638800"/>
            <a:ext cx="101062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412" y="6306563"/>
            <a:ext cx="10346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 La Salle – </a:t>
            </a:r>
            <a:r>
              <a:rPr lang="en-PH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Lipa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•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College of Education Arts and Sciences •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33860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3" y="381000"/>
            <a:ext cx="10591800" cy="1371600"/>
          </a:xfrm>
        </p:spPr>
        <p:txBody>
          <a:bodyPr/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hree conventional dichotomies: 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2813" y="1904999"/>
            <a:ext cx="10591800" cy="373380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tradition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versus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modernity</a:t>
            </a:r>
            <a:endParaRPr lang="en-PH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Universalism versus relativism</a:t>
            </a:r>
          </a:p>
          <a:p>
            <a:pPr marL="457200" indent="-457200">
              <a:buFont typeface="+mj-lt"/>
              <a:buAutoNum type="arabicPeriod"/>
            </a:pP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individualism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versus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collectivism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5801232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le:DLSL Official Sea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13" y="5638800"/>
            <a:ext cx="101062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412" y="6306563"/>
            <a:ext cx="10346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 La Salle – </a:t>
            </a:r>
            <a:r>
              <a:rPr lang="en-PH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Lipa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•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College of Education Arts and Sciences •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36617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3" y="381000"/>
            <a:ext cx="10591800" cy="1371600"/>
          </a:xfrm>
        </p:spPr>
        <p:txBody>
          <a:bodyPr>
            <a:normAutofit/>
          </a:bodyPr>
          <a:lstStyle/>
          <a:p>
            <a:r>
              <a:rPr lang="en-PH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Major issues thought to be </a:t>
            </a:r>
            <a:r>
              <a:rPr lang="en-PH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essential to any human rights and development </a:t>
            </a:r>
            <a:r>
              <a:rPr lang="en-PH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policy :</a:t>
            </a:r>
            <a:endParaRPr lang="en-US" sz="2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9012" y="2067431"/>
            <a:ext cx="10591800" cy="3733801"/>
          </a:xfrm>
        </p:spPr>
        <p:txBody>
          <a:bodyPr>
            <a:normAutofit fontScale="925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Cultures are increasingly hybrid. This forces us to deal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 conventional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dichotomies, such as traditional versus modern,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in a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more creative –and hopefully more productive– way.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Culture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is a multidimensional discourse with a power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structure. To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understand oppressive discourses, people need to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become observers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of their own culture. Observation leads to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more knowledgeable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participation.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Human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rights should be translated into local cultural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contexts. This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is not in opposition with universality, provided one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accepts a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moderate universalism.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5801232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le:DLSL Official Sea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13" y="5638800"/>
            <a:ext cx="101062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412" y="6306563"/>
            <a:ext cx="10346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 La Salle – </a:t>
            </a:r>
            <a:r>
              <a:rPr lang="en-PH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Lipa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•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College of Education Arts and Sciences •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204826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3" y="381000"/>
            <a:ext cx="10591800" cy="1371600"/>
          </a:xfrm>
        </p:spPr>
        <p:txBody>
          <a:bodyPr>
            <a:normAutofit/>
          </a:bodyPr>
          <a:lstStyle/>
          <a:p>
            <a:r>
              <a:rPr lang="en-PH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Major issues thought to be </a:t>
            </a:r>
            <a:r>
              <a:rPr lang="en-PH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essential to any human rights and development </a:t>
            </a:r>
            <a:r>
              <a:rPr lang="en-PH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policy :</a:t>
            </a:r>
            <a:endParaRPr lang="en-US" sz="2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9012" y="2067431"/>
            <a:ext cx="10591800" cy="3733801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There is little to support a division of rights. Limited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resources and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cultural particularities require choices to be made, but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these should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ideally be made at the level of the form or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interpretation of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a right, not by cutting rights from the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list.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There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are a number of reasons not to support collective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human rights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. At least at the level of a corporate group,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collective rights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are a potential threat to existing human rights.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5801232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le:DLSL Official Sea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13" y="5638800"/>
            <a:ext cx="101062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412" y="6306563"/>
            <a:ext cx="10346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 La Salle – </a:t>
            </a:r>
            <a:r>
              <a:rPr lang="en-PH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Lipa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•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College of Education Arts and Sciences •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290876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36983" y="762000"/>
            <a:ext cx="10591800" cy="1371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Media Globalization through Localization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2813" y="2801363"/>
            <a:ext cx="10591800" cy="2837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evelopments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have painted a communications landscape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that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is quite different from what we were familiar with. They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pointed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to new directions for changes and exposed significant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inadequacies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in the framework of analysis that was employed in the past. It is only with a good look at the industry, the audience,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product and the policies that we may be able to demystify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some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of the clouds surrounding media globalization and to assess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its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impacts.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5801232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le:DLSL Official Sea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13" y="5638800"/>
            <a:ext cx="101062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412" y="6306563"/>
            <a:ext cx="10346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 La Salle – </a:t>
            </a:r>
            <a:r>
              <a:rPr lang="en-PH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Lipa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•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College of Education Arts and Sciences •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291194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2813" y="990601"/>
            <a:ext cx="10591800" cy="4648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PH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“… globalization </a:t>
            </a:r>
            <a:r>
              <a:rPr lang="en-PH" sz="2800" dirty="0">
                <a:latin typeface="Consolas" panose="020B0609020204030204" pitchFamily="49" charset="0"/>
                <a:cs typeface="Consolas" panose="020B0609020204030204" pitchFamily="49" charset="0"/>
              </a:rPr>
              <a:t>is neither a wholly novel, nor primarily </a:t>
            </a:r>
            <a:r>
              <a:rPr lang="en-PH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modern</a:t>
            </a:r>
            <a:r>
              <a:rPr lang="en-PH" sz="2800" dirty="0">
                <a:latin typeface="Consolas" panose="020B0609020204030204" pitchFamily="49" charset="0"/>
                <a:cs typeface="Consolas" panose="020B0609020204030204" pitchFamily="49" charset="0"/>
              </a:rPr>
              <a:t>, social phenomenon. Its form has changed over time and </a:t>
            </a:r>
            <a:r>
              <a:rPr lang="en-PH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across </a:t>
            </a:r>
            <a:r>
              <a:rPr lang="en-PH" sz="2800" dirty="0">
                <a:latin typeface="Consolas" panose="020B0609020204030204" pitchFamily="49" charset="0"/>
                <a:cs typeface="Consolas" panose="020B0609020204030204" pitchFamily="49" charset="0"/>
              </a:rPr>
              <a:t>the key domains of human interaction, from </a:t>
            </a:r>
            <a:r>
              <a:rPr lang="en-PH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 political </a:t>
            </a:r>
            <a:r>
              <a:rPr lang="en-PH" sz="2800" dirty="0">
                <a:latin typeface="Consolas" panose="020B0609020204030204" pitchFamily="49" charset="0"/>
                <a:cs typeface="Consolas" panose="020B0609020204030204" pitchFamily="49" charset="0"/>
              </a:rPr>
              <a:t>to </a:t>
            </a:r>
            <a:r>
              <a:rPr lang="en-PH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 </a:t>
            </a:r>
            <a:r>
              <a:rPr lang="en-PH" sz="2800" dirty="0">
                <a:latin typeface="Consolas" panose="020B0609020204030204" pitchFamily="49" charset="0"/>
                <a:cs typeface="Consolas" panose="020B0609020204030204" pitchFamily="49" charset="0"/>
              </a:rPr>
              <a:t>ecological. Moreover … globalization as a historical </a:t>
            </a:r>
            <a:r>
              <a:rPr lang="en-PH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process cannot </a:t>
            </a:r>
            <a:r>
              <a:rPr lang="en-PH" sz="2800" dirty="0">
                <a:latin typeface="Consolas" panose="020B0609020204030204" pitchFamily="49" charset="0"/>
                <a:cs typeface="Consolas" panose="020B0609020204030204" pitchFamily="49" charset="0"/>
              </a:rPr>
              <a:t>be characterized by an evolutionary logic or an </a:t>
            </a:r>
            <a:r>
              <a:rPr lang="en-PH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emergent telos</a:t>
            </a:r>
            <a:r>
              <a:rPr lang="en-PH" sz="2800" dirty="0">
                <a:latin typeface="Consolas" panose="020B0609020204030204" pitchFamily="49" charset="0"/>
                <a:cs typeface="Consolas" panose="020B0609020204030204" pitchFamily="49" charset="0"/>
              </a:rPr>
              <a:t>”. </a:t>
            </a:r>
            <a:endParaRPr lang="en-PH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algn="r">
              <a:buNone/>
            </a:pPr>
            <a:r>
              <a:rPr lang="en-PH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- Held</a:t>
            </a:r>
            <a:r>
              <a:rPr lang="en-PH" i="1" dirty="0">
                <a:latin typeface="Consolas" panose="020B0609020204030204" pitchFamily="49" charset="0"/>
                <a:cs typeface="Consolas" panose="020B0609020204030204" pitchFamily="49" charset="0"/>
              </a:rPr>
              <a:t>, McGrew, </a:t>
            </a:r>
            <a:r>
              <a:rPr lang="en-PH" i="1" dirty="0" err="1">
                <a:latin typeface="Consolas" panose="020B0609020204030204" pitchFamily="49" charset="0"/>
                <a:cs typeface="Consolas" panose="020B0609020204030204" pitchFamily="49" charset="0"/>
              </a:rPr>
              <a:t>Goldblatt</a:t>
            </a:r>
            <a:r>
              <a:rPr lang="en-PH" i="1" dirty="0">
                <a:latin typeface="Consolas" panose="020B0609020204030204" pitchFamily="49" charset="0"/>
                <a:cs typeface="Consolas" panose="020B0609020204030204" pitchFamily="49" charset="0"/>
              </a:rPr>
              <a:t> &amp; </a:t>
            </a:r>
            <a:r>
              <a:rPr lang="en-PH" i="1" dirty="0" err="1">
                <a:latin typeface="Consolas" panose="020B0609020204030204" pitchFamily="49" charset="0"/>
                <a:cs typeface="Consolas" panose="020B0609020204030204" pitchFamily="49" charset="0"/>
              </a:rPr>
              <a:t>Perraton</a:t>
            </a:r>
            <a:r>
              <a:rPr lang="en-PH" i="1" dirty="0">
                <a:latin typeface="Consolas" panose="020B0609020204030204" pitchFamily="49" charset="0"/>
                <a:cs typeface="Consolas" panose="020B0609020204030204" pitchFamily="49" charset="0"/>
              </a:rPr>
              <a:t> (1999:414)</a:t>
            </a:r>
          </a:p>
          <a:p>
            <a:pPr marL="0" indent="0">
              <a:buNone/>
            </a:pPr>
            <a:endParaRPr lang="en-PH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5801232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le:DLSL Official Sea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13" y="5638800"/>
            <a:ext cx="101062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412" y="6306563"/>
            <a:ext cx="10346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 La Salle – </a:t>
            </a:r>
            <a:r>
              <a:rPr lang="en-PH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Lipa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•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College of Education Arts and Sciences •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139467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3" y="381000"/>
            <a:ext cx="10591800" cy="137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#Globalization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is perceived by the following as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7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(Cochrane &amp; Pain</a:t>
            </a:r>
            <a:r>
              <a:rPr lang="en-US" sz="2700" i="1" dirty="0">
                <a:latin typeface="Consolas" panose="020B0609020204030204" pitchFamily="49" charset="0"/>
                <a:cs typeface="Consolas" panose="020B0609020204030204" pitchFamily="49" charset="0"/>
              </a:rPr>
              <a:t>, 2000:22-23)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2813" y="1904999"/>
            <a:ext cx="10591800" cy="3733801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Globalists see globalization as an inevitable development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which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cannot be resisted or significantly influenced by human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intervention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, particularly through traditional political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institutions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, such as nation-states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n-PH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Traditionalists argue that the significance of globalization as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a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new phase has been exaggerated. They believe that most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economic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and social activity is regional, rather than global,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and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still see a significant role for nation-states. </a:t>
            </a:r>
          </a:p>
          <a:p>
            <a:pPr marL="457200" indent="-457200" algn="just">
              <a:buFont typeface="+mj-lt"/>
              <a:buAutoNum type="arabicPeriod"/>
            </a:pPr>
            <a:endParaRPr lang="en-PH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5801232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le:DLSL Official Sea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13" y="5638800"/>
            <a:ext cx="101062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412" y="6306563"/>
            <a:ext cx="10346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 La Salle – </a:t>
            </a:r>
            <a:r>
              <a:rPr lang="en-PH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Lipa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•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College of Education Arts and Sciences •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228777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3" y="381000"/>
            <a:ext cx="10591800" cy="137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#Globalization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is perceived by the following as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7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(Cochrane &amp; Pain</a:t>
            </a:r>
            <a:r>
              <a:rPr lang="en-US" sz="2700" i="1" dirty="0">
                <a:latin typeface="Consolas" panose="020B0609020204030204" pitchFamily="49" charset="0"/>
                <a:cs typeface="Consolas" panose="020B0609020204030204" pitchFamily="49" charset="0"/>
              </a:rPr>
              <a:t>, 2000:22-23)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2813" y="2743200"/>
            <a:ext cx="10591800" cy="28956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Transformationalists believe that globalization represents a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significant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shift, but question the inevitability of its impacts.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They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argue that there is still significant scope for national,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local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and other agencies. </a:t>
            </a:r>
          </a:p>
          <a:p>
            <a:pPr marL="457200" indent="-457200" algn="just">
              <a:buFont typeface="+mj-lt"/>
              <a:buAutoNum type="arabicPeriod" startAt="3"/>
            </a:pPr>
            <a:endParaRPr lang="en-PH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5801232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le:DLSL Official Sea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13" y="5638800"/>
            <a:ext cx="101062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412" y="6306563"/>
            <a:ext cx="10346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 La Salle – </a:t>
            </a:r>
            <a:r>
              <a:rPr lang="en-PH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Lipa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•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College of Education Arts and Sciences •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86126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1904999"/>
            <a:ext cx="10515599" cy="34290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The persistence of poverty is a reason for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upheaval.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The May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1, 2001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demonstrations in Manila, by the mostly poor supporters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of the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disgraced former President Estrada, was a clear reminder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of the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fact that the politics and economics of class can make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a difference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in a situation in which 4 out of every 10 Filipinos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is classified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as poor and in which in 1997, 20 per cent of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 population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accounted for 52 per cent of national income while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20 per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cent had access to only 5 per cent of that income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5" descr="File:DLSL Official Sea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13" y="5638800"/>
            <a:ext cx="101062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5801232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0412" y="6306563"/>
            <a:ext cx="10346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 La Salle – </a:t>
            </a:r>
            <a:r>
              <a:rPr lang="en-PH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Lipa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•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College of Education Arts and Sciences •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372465"/>
            <a:ext cx="10591800" cy="1371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Vertical Minds versus Horizontal Cultures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Participatory Processes and Experiences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2813" y="3429000"/>
            <a:ext cx="10591800" cy="220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As communication is building its own personality as a discipline for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development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, its influence is being noticed by cooperation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agencies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, at least in the discourse, though the practice is yet to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change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5801232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le:DLSL Official Sea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13" y="5638800"/>
            <a:ext cx="101062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412" y="6306563"/>
            <a:ext cx="10346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 La Salle – </a:t>
            </a:r>
            <a:r>
              <a:rPr lang="en-PH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Lipa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•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College of Education Arts and Sciences •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19015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2813" y="457200"/>
            <a:ext cx="10591800" cy="51816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The whole concept of development and international cooperation is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in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crisis and is being reviewed, while more democratic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governments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displace the authoritarian regimes and civil society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empowers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itself to put an end or at least to denounce corruption. </a:t>
            </a:r>
            <a:endParaRPr lang="en-PH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There is no room for vertical minds in a world of horizontal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cultures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. This was actually well understood as new pressures came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on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developing countries with the force of a tidal wave: </a:t>
            </a:r>
            <a:r>
              <a:rPr lang="en-PH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globalization</a:t>
            </a:r>
            <a:r>
              <a:rPr lang="en-PH" b="1" dirty="0"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The problem of communication, as it has been conceived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through so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many decades, is that it was not meant to communicate, just to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inform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, conform and deform.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PH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PH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5801232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le:DLSL Official Sea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13" y="5638800"/>
            <a:ext cx="101062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412" y="6306563"/>
            <a:ext cx="10346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 La Salle – </a:t>
            </a:r>
            <a:r>
              <a:rPr lang="en-PH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Lipa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•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College of Education Arts and Sciences •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277752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3" y="381000"/>
            <a:ext cx="10591800" cy="1371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Aspects to consider: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2813" y="2057400"/>
            <a:ext cx="10591800" cy="3581400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Participation</a:t>
            </a:r>
          </a:p>
          <a:p>
            <a:pPr marL="457200" indent="-457200" algn="just">
              <a:buAutoNum type="arabicPeriod"/>
            </a:pP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Urge to change</a:t>
            </a:r>
          </a:p>
          <a:p>
            <a:pPr marL="457200" indent="-457200" algn="just">
              <a:buAutoNum type="arabicPeriod"/>
            </a:pP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Images of Identity</a:t>
            </a:r>
          </a:p>
          <a:p>
            <a:pPr marL="457200" indent="-457200" algn="just">
              <a:buAutoNum type="arabicPeriod"/>
            </a:pP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Tradition and culture</a:t>
            </a:r>
          </a:p>
          <a:p>
            <a:pPr marL="457200" indent="-457200" algn="just">
              <a:buAutoNum type="arabicPeriod"/>
            </a:pP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Gadgets and Tools</a:t>
            </a:r>
          </a:p>
          <a:p>
            <a:pPr marL="457200" indent="-457200" algn="just">
              <a:buAutoNum type="arabicPeriod"/>
            </a:pP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Motives and Intentions</a:t>
            </a:r>
            <a:endParaRPr lang="en-PH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5801232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le:DLSL Official Sea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13" y="5638800"/>
            <a:ext cx="101062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412" y="6306563"/>
            <a:ext cx="10346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 La Salle – </a:t>
            </a:r>
            <a:r>
              <a:rPr lang="en-PH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Lipa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•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College of Education Arts and Sciences •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234023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93763" y="1412313"/>
            <a:ext cx="10515599" cy="43077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Sheila Coronel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(2001:13-14), while attempting to explain the reasons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the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uprising by the poor in support of an ex-President who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was notoriously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corrupt, believes that his pro-poor stance and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his perceived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ill-treatment at the hands of his middle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classes incarcerators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, were the sparks that led to the mobilizations, that were at times, in excess of EDSA 2 which was responsible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Estrada’s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fall from power. “Metro Manila’s vast shanty towns,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home to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some four million people, provide the starkest evidence of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 magnitude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of poverty and the kind of vision, resources,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and political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will needed if the poor are to have immediate relief”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5" descr="File:DLSL Official Sea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13" y="5638800"/>
            <a:ext cx="101062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5801232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0412" y="6306563"/>
            <a:ext cx="10346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 La Salle – </a:t>
            </a:r>
            <a:r>
              <a:rPr lang="en-PH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Lipa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•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College of Education Arts and Sciences •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376637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1348" y="990600"/>
            <a:ext cx="9144001" cy="1371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Communication &amp; the Persistence of Poverty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62448" y="3294122"/>
            <a:ext cx="9743992" cy="1524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Communication interventions in poverty are undergirded by one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or another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understanding of poverty and the means to overcome it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.”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Picture 4" descr="File:DLSL Official Sea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13" y="5638800"/>
            <a:ext cx="101062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5801232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0412" y="6306563"/>
            <a:ext cx="10346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 La Salle – </a:t>
            </a:r>
            <a:r>
              <a:rPr lang="en-PH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Lipa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•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College of Education Arts and Sciences •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35319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3" y="381000"/>
            <a:ext cx="10591800" cy="1371600"/>
          </a:xfrm>
        </p:spPr>
        <p:txBody>
          <a:bodyPr/>
          <a:lstStyle/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Poverty and Its dominant meanings: 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2813" y="1904999"/>
            <a:ext cx="10591800" cy="37338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PH" b="1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Poverty 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 a </a:t>
            </a:r>
            <a:r>
              <a:rPr lang="en-PH" b="1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Mindset</a:t>
            </a:r>
          </a:p>
          <a:p>
            <a:pPr marL="0" indent="0" algn="just">
              <a:buNone/>
            </a:pP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This strongly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psych logistic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interpretation of poverty,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responsible for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the ‘blaming the victim’ syndrome, is no longer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widely subscribed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to. However, in the context of global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development scenarios characterized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by rapid change on the one hand, and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little change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on the other, there is a tendency to blame people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rather than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to query the models, priorities tools and technologies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of change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5801232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le:DLSL Official Sea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13" y="5638800"/>
            <a:ext cx="101062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412" y="6306563"/>
            <a:ext cx="10346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 La Salle – </a:t>
            </a:r>
            <a:r>
              <a:rPr lang="en-PH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Lipa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•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College of Education Arts and Sciences •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3" y="381000"/>
            <a:ext cx="10591800" cy="1371600"/>
          </a:xfrm>
        </p:spPr>
        <p:txBody>
          <a:bodyPr/>
          <a:lstStyle/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Poverty and Its dominant meanings: 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2813" y="1904999"/>
            <a:ext cx="10591800" cy="373380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Poverty as a Lack of Resources</a:t>
            </a:r>
          </a:p>
          <a:p>
            <a:pPr marL="0" indent="0" algn="just">
              <a:buNone/>
            </a:pP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This remains the most widespread understanding of poverty.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It affirms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that people are poor relative to others because they do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not have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the means to develop themselves or to sustain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their development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over time because they do not have recourse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to significant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, sufficient, resources. The means are normally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identified in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economic or material terms, for example in terms of a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person who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lives on less than an average amount per year, in terms of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a person’s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access to health resources, communication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resources, physical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resources, educational resources and so on. 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5801232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le:DLSL Official Sea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13" y="5638800"/>
            <a:ext cx="101062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412" y="6306563"/>
            <a:ext cx="10346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 La Salle – </a:t>
            </a:r>
            <a:r>
              <a:rPr lang="en-PH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Lipa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•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College of Education Arts and Sciences •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66737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3" y="381000"/>
            <a:ext cx="10591800" cy="1371600"/>
          </a:xfrm>
        </p:spPr>
        <p:txBody>
          <a:bodyPr/>
          <a:lstStyle/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Poverty and Its dominant meanings: 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2813" y="1904999"/>
            <a:ext cx="10591800" cy="37338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Poverty as a Lack of </a:t>
            </a:r>
            <a:r>
              <a:rPr lang="en-PH" b="1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Access</a:t>
            </a:r>
          </a:p>
          <a:p>
            <a:pPr marL="0" indent="0" algn="just">
              <a:buNone/>
            </a:pP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There is a growing body of literature on the potential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benefits accruing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from, and related to, the enabling of access to a variety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of inputs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in the context of alleviating poverty. Access is often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linked to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empowerment. The rationale for this approach is as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follows: </a:t>
            </a:r>
            <a:endParaRPr lang="en-PH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5801232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le:DLSL Official Sea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13" y="5638800"/>
            <a:ext cx="101062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412" y="6306563"/>
            <a:ext cx="10346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 La Salle – </a:t>
            </a:r>
            <a:r>
              <a:rPr lang="en-PH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Lipa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•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College of Education Arts and Sciences •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3033448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2813" y="685801"/>
            <a:ext cx="10591800" cy="4953000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en-PH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Poverty </a:t>
            </a:r>
            <a:r>
              <a:rPr lang="en-PH" sz="2000" dirty="0">
                <a:latin typeface="Consolas" panose="020B0609020204030204" pitchFamily="49" charset="0"/>
                <a:cs typeface="Consolas" panose="020B0609020204030204" pitchFamily="49" charset="0"/>
              </a:rPr>
              <a:t>is not only an indication of a lack of resources it is </a:t>
            </a:r>
            <a:r>
              <a:rPr lang="en-PH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also, rather </a:t>
            </a:r>
            <a:r>
              <a:rPr lang="en-PH" sz="2000" dirty="0">
                <a:latin typeface="Consolas" panose="020B0609020204030204" pitchFamily="49" charset="0"/>
                <a:cs typeface="Consolas" panose="020B0609020204030204" pitchFamily="49" charset="0"/>
              </a:rPr>
              <a:t>fundamentally about the lack of awareness on the part of </a:t>
            </a:r>
            <a:r>
              <a:rPr lang="en-PH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 people </a:t>
            </a:r>
            <a:r>
              <a:rPr lang="en-PH" sz="2000" dirty="0">
                <a:latin typeface="Consolas" panose="020B0609020204030204" pitchFamily="49" charset="0"/>
                <a:cs typeface="Consolas" panose="020B0609020204030204" pitchFamily="49" charset="0"/>
              </a:rPr>
              <a:t>of their own role in the fight against poverty</a:t>
            </a:r>
            <a:r>
              <a:rPr lang="en-PH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en-PH" sz="2000" dirty="0">
                <a:latin typeface="Consolas" panose="020B0609020204030204" pitchFamily="49" charset="0"/>
                <a:cs typeface="Consolas" panose="020B0609020204030204" pitchFamily="49" charset="0"/>
              </a:rPr>
              <a:t>Access to information is of course the major reason for recent </a:t>
            </a:r>
            <a:r>
              <a:rPr lang="en-PH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right to </a:t>
            </a:r>
            <a:r>
              <a:rPr lang="en-PH" sz="2000" dirty="0">
                <a:latin typeface="Consolas" panose="020B0609020204030204" pitchFamily="49" charset="0"/>
                <a:cs typeface="Consolas" panose="020B0609020204030204" pitchFamily="49" charset="0"/>
              </a:rPr>
              <a:t>information legislations that are being debated in </a:t>
            </a:r>
            <a:r>
              <a:rPr lang="en-PH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several countries.</a:t>
            </a:r>
          </a:p>
          <a:p>
            <a:pPr marL="457200" indent="-457200" algn="just">
              <a:buAutoNum type="arabicPeriod"/>
            </a:pPr>
            <a:r>
              <a:rPr lang="en-PH" sz="2000" dirty="0">
                <a:latin typeface="Consolas" panose="020B0609020204030204" pitchFamily="49" charset="0"/>
                <a:cs typeface="Consolas" panose="020B0609020204030204" pitchFamily="49" charset="0"/>
              </a:rPr>
              <a:t>Access to essential services, to education, to </a:t>
            </a:r>
            <a:r>
              <a:rPr lang="en-PH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employment opportunities</a:t>
            </a:r>
            <a:r>
              <a:rPr lang="en-PH" sz="2000" dirty="0">
                <a:latin typeface="Consolas" panose="020B0609020204030204" pitchFamily="49" charset="0"/>
                <a:cs typeface="Consolas" panose="020B0609020204030204" pitchFamily="49" charset="0"/>
              </a:rPr>
              <a:t>, etc. is the main plank of government </a:t>
            </a:r>
            <a:r>
              <a:rPr lang="en-PH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policy, democratic </a:t>
            </a:r>
            <a:r>
              <a:rPr lang="en-PH" sz="2000" dirty="0">
                <a:latin typeface="Consolas" panose="020B0609020204030204" pitchFamily="49" charset="0"/>
                <a:cs typeface="Consolas" panose="020B0609020204030204" pitchFamily="49" charset="0"/>
              </a:rPr>
              <a:t>or otherwise</a:t>
            </a:r>
            <a:endParaRPr lang="en-PH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AutoNum type="arabicPeriod"/>
            </a:pPr>
            <a:r>
              <a:rPr lang="en-PH" sz="2000" dirty="0">
                <a:latin typeface="Consolas" panose="020B0609020204030204" pitchFamily="49" charset="0"/>
                <a:cs typeface="Consolas" panose="020B0609020204030204" pitchFamily="49" charset="0"/>
              </a:rPr>
              <a:t>Development policy, resource availability and implementation </a:t>
            </a:r>
            <a:r>
              <a:rPr lang="en-PH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are often </a:t>
            </a:r>
            <a:r>
              <a:rPr lang="en-PH" sz="2000" dirty="0">
                <a:latin typeface="Consolas" panose="020B0609020204030204" pitchFamily="49" charset="0"/>
                <a:cs typeface="Consolas" panose="020B0609020204030204" pitchFamily="49" charset="0"/>
              </a:rPr>
              <a:t>the outcome of political pressure and the state of </a:t>
            </a:r>
            <a:r>
              <a:rPr lang="en-PH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 economy </a:t>
            </a:r>
            <a:r>
              <a:rPr lang="en-PH" sz="2000" dirty="0">
                <a:latin typeface="Consolas" panose="020B0609020204030204" pitchFamily="49" charset="0"/>
                <a:cs typeface="Consolas" panose="020B0609020204030204" pitchFamily="49" charset="0"/>
              </a:rPr>
              <a:t>at any given time.</a:t>
            </a:r>
            <a:endParaRPr lang="en-PH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5801232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le:DLSL Official Sea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13" y="5638800"/>
            <a:ext cx="101062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412" y="6306563"/>
            <a:ext cx="10346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 La Salle – </a:t>
            </a:r>
            <a:r>
              <a:rPr lang="en-PH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Lipa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•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College of Education Arts and Sciences •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671583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3" y="381000"/>
            <a:ext cx="10591800" cy="1371600"/>
          </a:xfrm>
        </p:spPr>
        <p:txBody>
          <a:bodyPr/>
          <a:lstStyle/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Poverty and Its dominant meanings: 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2813" y="1904999"/>
            <a:ext cx="10591800" cy="37338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Poverty as a Lack of Human </a:t>
            </a:r>
            <a:r>
              <a:rPr lang="en-PH" b="1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Rights</a:t>
            </a:r>
          </a:p>
          <a:p>
            <a:pPr marL="0" indent="0" algn="just">
              <a:buNone/>
            </a:pP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While the access model is important, it can be argued that it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is constrained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by the particular state of poverty legislations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available in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any given country, by the political will demonstrated by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 state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and civil society actions related to reinforcing this will.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In other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words what can be questioned is not access per se but </a:t>
            </a:r>
            <a:r>
              <a:rPr lang="en-PH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 nature </a:t>
            </a:r>
            <a:r>
              <a:rPr lang="en-PH" dirty="0">
                <a:latin typeface="Consolas" panose="020B0609020204030204" pitchFamily="49" charset="0"/>
                <a:cs typeface="Consolas" panose="020B0609020204030204" pitchFamily="49" charset="0"/>
              </a:rPr>
              <a:t>of that access.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5801232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le:DLSL Official Sea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13" y="5638800"/>
            <a:ext cx="101062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412" y="6306563"/>
            <a:ext cx="10346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 La Salle – </a:t>
            </a:r>
            <a:r>
              <a:rPr lang="en-PH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Lipa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•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College of Education Arts and Sciences • </a:t>
            </a:r>
            <a:r>
              <a:rPr lang="en-PH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 </a:t>
            </a:r>
            <a:r>
              <a:rPr lang="en-PH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335057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1861</Words>
  <Application>Microsoft Office PowerPoint</Application>
  <PresentationFormat>Custom</PresentationFormat>
  <Paragraphs>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Consolas</vt:lpstr>
      <vt:lpstr>Corbel</vt:lpstr>
      <vt:lpstr>Wingdings</vt:lpstr>
      <vt:lpstr>Digital Blue Tunnel 16x9</vt:lpstr>
      <vt:lpstr>The Wider Perspective: Understanding the Society</vt:lpstr>
      <vt:lpstr>PowerPoint Presentation</vt:lpstr>
      <vt:lpstr>PowerPoint Presentation</vt:lpstr>
      <vt:lpstr>Communication &amp; the Persistence of Poverty</vt:lpstr>
      <vt:lpstr>Poverty and Its dominant meanings: </vt:lpstr>
      <vt:lpstr>Poverty and Its dominant meanings: </vt:lpstr>
      <vt:lpstr>Poverty and Its dominant meanings: </vt:lpstr>
      <vt:lpstr>PowerPoint Presentation</vt:lpstr>
      <vt:lpstr>Poverty and Its dominant meanings: </vt:lpstr>
      <vt:lpstr>Hybrid Interactions: Human Rights and Development in Cultural Perspective</vt:lpstr>
      <vt:lpstr>PowerPoint Presentation</vt:lpstr>
      <vt:lpstr>Key Assumptions:</vt:lpstr>
      <vt:lpstr>Three conventional dichotomies: </vt:lpstr>
      <vt:lpstr>Major issues thought to be essential to any human rights and development policy :</vt:lpstr>
      <vt:lpstr>Major issues thought to be essential to any human rights and development policy :</vt:lpstr>
      <vt:lpstr>Media Globalization through Localization</vt:lpstr>
      <vt:lpstr>PowerPoint Presentation</vt:lpstr>
      <vt:lpstr>#Globalization is perceived by the following as (Cochrane &amp; Pain, 2000:22-23): </vt:lpstr>
      <vt:lpstr>#Globalization is perceived by the following as (Cochrane &amp; Pain, 2000:22-23): </vt:lpstr>
      <vt:lpstr>Vertical Minds versus Horizontal Cultures : Participatory Processes and Experiences</vt:lpstr>
      <vt:lpstr>PowerPoint Presentation</vt:lpstr>
      <vt:lpstr>Aspects to consider: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2015-11-16T09:59:22Z</dcterms:created>
  <dcterms:modified xsi:type="dcterms:W3CDTF">2015-11-16T13:35:01Z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