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6"/>
  </p:notesMasterIdLst>
  <p:handoutMasterIdLst>
    <p:handoutMasterId r:id="rId27"/>
  </p:handout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59" r:id="rId16"/>
    <p:sldId id="258" r:id="rId17"/>
    <p:sldId id="273" r:id="rId18"/>
    <p:sldId id="274" r:id="rId19"/>
    <p:sldId id="275" r:id="rId20"/>
    <p:sldId id="272" r:id="rId21"/>
    <p:sldId id="271" r:id="rId22"/>
    <p:sldId id="276" r:id="rId23"/>
    <p:sldId id="277" r:id="rId24"/>
    <p:sldId id="278"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65" autoAdjust="0"/>
    <p:restoredTop sz="95274" autoAdjust="0"/>
  </p:normalViewPr>
  <p:slideViewPr>
    <p:cSldViewPr>
      <p:cViewPr varScale="1">
        <p:scale>
          <a:sx n="72" d="100"/>
          <a:sy n="72" d="100"/>
        </p:scale>
        <p:origin x="78" y="120"/>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11/11/2015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11/11/2015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11/11/2015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11/11/2015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11/11/2015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11/11/2015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6600" b="1" dirty="0"/>
              <a:t>American Occupation</a:t>
            </a:r>
            <a:endParaRPr lang="en-US" sz="6600" dirty="0"/>
          </a:p>
        </p:txBody>
      </p:sp>
      <p:sp>
        <p:nvSpPr>
          <p:cNvPr id="3" name="Subtitle 2"/>
          <p:cNvSpPr>
            <a:spLocks noGrp="1"/>
          </p:cNvSpPr>
          <p:nvPr>
            <p:ph type="subTitle" idx="1"/>
          </p:nvPr>
        </p:nvSpPr>
        <p:spPr/>
        <p:txBody>
          <a:bodyPr/>
          <a:lstStyle/>
          <a:p>
            <a:r>
              <a:rPr lang="en-US" dirty="0" smtClean="0">
                <a:solidFill>
                  <a:srgbClr val="0070C0"/>
                </a:solidFill>
                <a:latin typeface="+mj-lt"/>
              </a:rPr>
              <a:t>Module 2</a:t>
            </a:r>
            <a:endParaRPr lang="en-US" dirty="0">
              <a:solidFill>
                <a:srgbClr val="0070C0"/>
              </a:solidFill>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Of the electronic media radio came first to the Philippines – as early as 1922, only 2 years after the first American  radio station was set up in Pittsburgh, Pennsylvania</a:t>
            </a:r>
          </a:p>
          <a:p>
            <a:pPr algn="just"/>
            <a:r>
              <a:rPr lang="en-US" altLang="en-US" dirty="0">
                <a:latin typeface="+mj-lt"/>
              </a:rPr>
              <a:t>Henry Hermann – first radio stations were set up; he organized three 50-watt radio stations in Manila and the neighboring city of Pasay</a:t>
            </a:r>
          </a:p>
          <a:p>
            <a:pPr algn="just"/>
            <a:r>
              <a:rPr lang="en-US" altLang="en-US" dirty="0">
                <a:latin typeface="+mj-lt"/>
              </a:rPr>
              <a:t>1927 J. Amado </a:t>
            </a:r>
            <a:r>
              <a:rPr lang="en-US" altLang="en-US" dirty="0" err="1">
                <a:latin typeface="+mj-lt"/>
              </a:rPr>
              <a:t>Araneta</a:t>
            </a:r>
            <a:r>
              <a:rPr lang="en-US" altLang="en-US" dirty="0">
                <a:latin typeface="+mj-lt"/>
              </a:rPr>
              <a:t> bought KZRM, the bigger station and KZEG, the smaller one, from their American owners </a:t>
            </a:r>
          </a:p>
          <a:p>
            <a:pPr algn="just"/>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057430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fontAlgn="auto">
              <a:spcAft>
                <a:spcPts val="0"/>
              </a:spcAft>
              <a:defRPr/>
            </a:pPr>
            <a:r>
              <a:rPr lang="en-US" dirty="0">
                <a:latin typeface="+mj-lt"/>
              </a:rPr>
              <a:t>This was the start of a trend in later years of “media monopoly” particularly “cross ownership”, as we have come to know it at present, because </a:t>
            </a:r>
            <a:r>
              <a:rPr lang="en-US" dirty="0" err="1">
                <a:latin typeface="+mj-lt"/>
              </a:rPr>
              <a:t>Araneta</a:t>
            </a:r>
            <a:r>
              <a:rPr lang="en-US" dirty="0">
                <a:latin typeface="+mj-lt"/>
              </a:rPr>
              <a:t> also owned newspapers</a:t>
            </a:r>
          </a:p>
          <a:p>
            <a:pPr algn="just" fontAlgn="auto">
              <a:spcAft>
                <a:spcPts val="0"/>
              </a:spcAft>
              <a:defRPr/>
            </a:pPr>
            <a:r>
              <a:rPr lang="en-US" dirty="0">
                <a:latin typeface="+mj-lt"/>
              </a:rPr>
              <a:t>Both radio stations and newspapers were managed under the Far East Broadcasting Company, with Carlos P. Romulo as managing director</a:t>
            </a:r>
          </a:p>
          <a:p>
            <a:pPr marL="0" indent="0" algn="just" fontAlgn="auto">
              <a:spcAft>
                <a:spcPts val="0"/>
              </a:spcAft>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576057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Radio Control Board, which functioned to allocate frequencies, examine applications and conduct inspections, was put up in 1931 to implement the Radio Control Law</a:t>
            </a:r>
          </a:p>
          <a:p>
            <a:pPr algn="just"/>
            <a:r>
              <a:rPr lang="en-US" altLang="en-US" dirty="0">
                <a:latin typeface="+mj-lt"/>
              </a:rPr>
              <a:t>Language used was English</a:t>
            </a:r>
          </a:p>
          <a:p>
            <a:pPr algn="just"/>
            <a:r>
              <a:rPr lang="en-US" altLang="en-US" dirty="0">
                <a:latin typeface="+mj-lt"/>
              </a:rPr>
              <a:t>Programming was mostly entertainment and newscasts</a:t>
            </a:r>
          </a:p>
          <a:p>
            <a:pPr algn="just"/>
            <a:r>
              <a:rPr lang="en-US" altLang="en-US" dirty="0">
                <a:latin typeface="+mj-lt"/>
              </a:rPr>
              <a:t>Radio stars then were </a:t>
            </a:r>
            <a:r>
              <a:rPr lang="en-US" altLang="en-US" dirty="0" smtClean="0">
                <a:latin typeface="+mj-lt"/>
              </a:rPr>
              <a:t>celebrities</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231841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fontAlgn="auto">
              <a:spcAft>
                <a:spcPts val="0"/>
              </a:spcAft>
              <a:defRPr/>
            </a:pPr>
            <a:r>
              <a:rPr lang="en-US" dirty="0">
                <a:latin typeface="+mj-lt"/>
              </a:rPr>
              <a:t>Prewar (WW2) radio stations were owned by department stores which used them to advertise the radio sets they were selling, and also the general merchandise they were carrying in their stores</a:t>
            </a:r>
          </a:p>
          <a:p>
            <a:pPr algn="just" fontAlgn="auto">
              <a:spcAft>
                <a:spcPts val="0"/>
              </a:spcAft>
              <a:defRPr/>
            </a:pPr>
            <a:r>
              <a:rPr lang="en-US" dirty="0">
                <a:latin typeface="+mj-lt"/>
              </a:rPr>
              <a:t>1942 Japanese occupied the Philippines, all radio stations were closed except for KZRH which was renamed PIAM and used by the Japanese or their </a:t>
            </a:r>
            <a:r>
              <a:rPr lang="en-US" dirty="0" smtClean="0">
                <a:latin typeface="+mj-lt"/>
              </a:rPr>
              <a:t>broadcasts</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005425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fontAlgn="auto">
              <a:spcAft>
                <a:spcPts val="0"/>
              </a:spcAft>
              <a:defRPr/>
            </a:pPr>
            <a:r>
              <a:rPr lang="en-US" dirty="0">
                <a:latin typeface="+mj-lt"/>
              </a:rPr>
              <a:t>War years created a hunger for news and information</a:t>
            </a:r>
          </a:p>
          <a:p>
            <a:pPr algn="just" fontAlgn="auto">
              <a:spcAft>
                <a:spcPts val="0"/>
              </a:spcAft>
              <a:defRPr/>
            </a:pPr>
            <a:r>
              <a:rPr lang="en-US" dirty="0">
                <a:latin typeface="+mj-lt"/>
              </a:rPr>
              <a:t>Radio became the news and information medium</a:t>
            </a:r>
          </a:p>
          <a:p>
            <a:pPr algn="just" fontAlgn="auto">
              <a:spcAft>
                <a:spcPts val="0"/>
              </a:spcAft>
              <a:defRPr/>
            </a:pPr>
            <a:r>
              <a:rPr lang="en-US" dirty="0">
                <a:latin typeface="+mj-lt"/>
              </a:rPr>
              <a:t>This was most pronounced in 1945 after the war when Congress enacted Commonwealth Act 729 on 02July 1946 to give the President a four-year right to grant temporary permits to establish radio </a:t>
            </a:r>
            <a:r>
              <a:rPr lang="en-US" dirty="0" smtClean="0">
                <a:latin typeface="+mj-lt"/>
              </a:rPr>
              <a:t>stations</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690889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1947, Congress passed another act stipulating that stations changed their first call letters from “K” to “D” so as not to be confused with the American radio call letters</a:t>
            </a:r>
          </a:p>
          <a:p>
            <a:pPr algn="just"/>
            <a:r>
              <a:rPr lang="en-US" altLang="en-US" dirty="0">
                <a:latin typeface="+mj-lt"/>
              </a:rPr>
              <a:t>“DZ” stands for Luzon-based</a:t>
            </a:r>
          </a:p>
          <a:p>
            <a:pPr algn="just"/>
            <a:r>
              <a:rPr lang="en-US" altLang="en-US" dirty="0">
                <a:latin typeface="+mj-lt"/>
              </a:rPr>
              <a:t>“DY” for those in the </a:t>
            </a:r>
            <a:r>
              <a:rPr lang="en-US" altLang="en-US" dirty="0" err="1">
                <a:latin typeface="+mj-lt"/>
              </a:rPr>
              <a:t>Visayas</a:t>
            </a:r>
            <a:endParaRPr lang="en-US" altLang="en-US" dirty="0">
              <a:latin typeface="+mj-lt"/>
            </a:endParaRPr>
          </a:p>
          <a:p>
            <a:pPr algn="just"/>
            <a:r>
              <a:rPr lang="en-US" altLang="en-US" dirty="0">
                <a:latin typeface="+mj-lt"/>
              </a:rPr>
              <a:t>“DX” for Mindanao stations</a:t>
            </a:r>
          </a:p>
          <a:p>
            <a:pPr algn="just">
              <a:buNone/>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876692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dirty="0">
                <a:latin typeface="+mj-lt"/>
              </a:rPr>
              <a:t>Newspaper Chains</a:t>
            </a:r>
          </a:p>
          <a:p>
            <a:pPr lvl="1" algn="just"/>
            <a:r>
              <a:rPr lang="en-US" altLang="en-US" sz="2400" dirty="0">
                <a:latin typeface="+mj-lt"/>
              </a:rPr>
              <a:t>Alejandro </a:t>
            </a:r>
            <a:r>
              <a:rPr lang="en-US" altLang="en-US" sz="2400" dirty="0" err="1">
                <a:latin typeface="+mj-lt"/>
              </a:rPr>
              <a:t>Roces</a:t>
            </a:r>
            <a:r>
              <a:rPr lang="en-US" altLang="en-US" sz="2400" dirty="0">
                <a:latin typeface="+mj-lt"/>
              </a:rPr>
              <a:t> Sr., first Filipino newspaper chain owner, whose sons Joaquin “Chino” and Ramon were to inherit and expand his mass media empire</a:t>
            </a:r>
          </a:p>
          <a:p>
            <a:pPr lvl="1" algn="just"/>
            <a:r>
              <a:rPr lang="en-US" altLang="en-US" sz="2400" dirty="0">
                <a:latin typeface="+mj-lt"/>
              </a:rPr>
              <a:t>TVT (</a:t>
            </a:r>
            <a:r>
              <a:rPr lang="en-US" altLang="en-US" sz="2400" dirty="0" err="1">
                <a:latin typeface="+mj-lt"/>
              </a:rPr>
              <a:t>Taliba</a:t>
            </a:r>
            <a:r>
              <a:rPr lang="en-US" altLang="en-US" sz="2400" dirty="0">
                <a:latin typeface="+mj-lt"/>
              </a:rPr>
              <a:t>- </a:t>
            </a:r>
            <a:r>
              <a:rPr lang="en-US" altLang="en-US" sz="2400" dirty="0" err="1">
                <a:latin typeface="+mj-lt"/>
              </a:rPr>
              <a:t>Vanguardia</a:t>
            </a:r>
            <a:r>
              <a:rPr lang="en-US" altLang="en-US" sz="2400" dirty="0">
                <a:latin typeface="+mj-lt"/>
              </a:rPr>
              <a:t>- Tribune</a:t>
            </a:r>
            <a:r>
              <a:rPr lang="en-US" altLang="en-US" sz="2400" dirty="0" smtClean="0">
                <a:latin typeface="+mj-lt"/>
              </a:rPr>
              <a:t>)</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027203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lvl="1" algn="just"/>
            <a:r>
              <a:rPr lang="en-US" altLang="en-US" sz="2400" dirty="0">
                <a:latin typeface="+mj-lt"/>
              </a:rPr>
              <a:t>another significant development was the chain of magazines in the vernacular started by Ramon </a:t>
            </a:r>
            <a:r>
              <a:rPr lang="en-US" altLang="en-US" sz="2400" dirty="0" err="1">
                <a:latin typeface="+mj-lt"/>
              </a:rPr>
              <a:t>Roces</a:t>
            </a:r>
            <a:r>
              <a:rPr lang="en-US" altLang="en-US" sz="2400" dirty="0">
                <a:latin typeface="+mj-lt"/>
              </a:rPr>
              <a:t>, 1923 with the publication of </a:t>
            </a:r>
            <a:r>
              <a:rPr lang="en-US" altLang="en-US" sz="2400" dirty="0" err="1">
                <a:latin typeface="+mj-lt"/>
              </a:rPr>
              <a:t>Liwayway</a:t>
            </a:r>
            <a:r>
              <a:rPr lang="en-US" altLang="en-US" sz="2400" dirty="0">
                <a:latin typeface="+mj-lt"/>
              </a:rPr>
              <a:t> in </a:t>
            </a:r>
            <a:r>
              <a:rPr lang="en-US" altLang="en-US" sz="2400" dirty="0" smtClean="0">
                <a:latin typeface="+mj-lt"/>
              </a:rPr>
              <a:t>Tagalog</a:t>
            </a:r>
          </a:p>
          <a:p>
            <a:pPr marL="274320" lvl="1" indent="0" algn="just">
              <a:buNone/>
            </a:pPr>
            <a:endParaRPr lang="en-US" altLang="en-US" sz="2400" dirty="0">
              <a:latin typeface="+mj-lt"/>
            </a:endParaRPr>
          </a:p>
          <a:p>
            <a:pPr lvl="1" algn="just"/>
            <a:r>
              <a:rPr lang="en-US" altLang="en-US" sz="2400" dirty="0">
                <a:latin typeface="+mj-lt"/>
              </a:rPr>
              <a:t>1907 Philippine Free Press was founded – leading English language magazine before Martial Law, built its reputation on its fearless crusades against government </a:t>
            </a:r>
            <a:r>
              <a:rPr lang="en-US" altLang="en-US" sz="2400" dirty="0" smtClean="0">
                <a:latin typeface="+mj-lt"/>
              </a:rPr>
              <a:t>corruption</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308898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sz="2800" dirty="0">
                <a:latin typeface="+mj-lt"/>
              </a:rPr>
              <a:t>Advertising</a:t>
            </a:r>
          </a:p>
          <a:p>
            <a:pPr lvl="1" algn="just"/>
            <a:r>
              <a:rPr lang="en-US" altLang="en-US" sz="2800" dirty="0">
                <a:latin typeface="+mj-lt"/>
              </a:rPr>
              <a:t>Introduction of advertising as a profession in the Philippines, although its beginnings as a form of mass communication date back to the Spanish period</a:t>
            </a:r>
          </a:p>
          <a:p>
            <a:pPr algn="just">
              <a:buNone/>
            </a:pPr>
            <a:endParaRPr lang="en-US" altLang="en-US" sz="2800" dirty="0">
              <a:latin typeface="+mj-lt"/>
            </a:endParaRPr>
          </a:p>
          <a:p>
            <a:pPr marL="0" indent="0">
              <a:buNone/>
            </a:pP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620768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lvl="1" algn="just"/>
            <a:r>
              <a:rPr lang="en-US" altLang="en-US" sz="2400" dirty="0">
                <a:latin typeface="+mj-lt"/>
              </a:rPr>
              <a:t>First decade of the 19</a:t>
            </a:r>
            <a:r>
              <a:rPr lang="en-US" altLang="en-US" sz="2400" baseline="30000" dirty="0">
                <a:latin typeface="+mj-lt"/>
              </a:rPr>
              <a:t>th</a:t>
            </a:r>
            <a:r>
              <a:rPr lang="en-US" altLang="en-US" sz="2400" dirty="0">
                <a:latin typeface="+mj-lt"/>
              </a:rPr>
              <a:t> century, newspapers carried the first printed advertisements (also called “</a:t>
            </a:r>
            <a:r>
              <a:rPr lang="en-US" altLang="en-US" sz="2400" dirty="0" err="1">
                <a:latin typeface="+mj-lt"/>
              </a:rPr>
              <a:t>anuncios</a:t>
            </a:r>
            <a:r>
              <a:rPr lang="en-US" altLang="en-US" sz="2400" dirty="0">
                <a:latin typeface="+mj-lt"/>
              </a:rPr>
              <a:t>”) with distinct features in </a:t>
            </a:r>
            <a:r>
              <a:rPr lang="en-US" altLang="en-US" sz="2400" dirty="0" smtClean="0">
                <a:latin typeface="+mj-lt"/>
              </a:rPr>
              <a:t>layout</a:t>
            </a:r>
          </a:p>
          <a:p>
            <a:pPr marL="274320" lvl="1" indent="0" algn="just">
              <a:buNone/>
            </a:pPr>
            <a:endParaRPr lang="en-US" altLang="en-US" sz="2400" dirty="0">
              <a:latin typeface="+mj-lt"/>
            </a:endParaRPr>
          </a:p>
          <a:p>
            <a:pPr lvl="1" algn="just"/>
            <a:r>
              <a:rPr lang="en-US" altLang="en-US" sz="2400" dirty="0">
                <a:latin typeface="+mj-lt"/>
              </a:rPr>
              <a:t>These were </a:t>
            </a:r>
            <a:r>
              <a:rPr lang="en-US" altLang="en-US" sz="2400" dirty="0" smtClean="0">
                <a:latin typeface="+mj-lt"/>
              </a:rPr>
              <a:t>from </a:t>
            </a:r>
            <a:r>
              <a:rPr lang="en-US" altLang="en-US" sz="2400" dirty="0">
                <a:latin typeface="+mj-lt"/>
              </a:rPr>
              <a:t>products like perfume and cosmetics, and services in the elite commercial areas of Manila – </a:t>
            </a:r>
            <a:r>
              <a:rPr lang="en-US" altLang="en-US" sz="2400" dirty="0" err="1">
                <a:latin typeface="+mj-lt"/>
              </a:rPr>
              <a:t>Binondo</a:t>
            </a:r>
            <a:r>
              <a:rPr lang="en-US" altLang="en-US" sz="2400" dirty="0">
                <a:latin typeface="+mj-lt"/>
              </a:rPr>
              <a:t> and </a:t>
            </a:r>
            <a:r>
              <a:rPr lang="en-US" altLang="en-US" sz="2400" dirty="0" err="1" smtClean="0">
                <a:latin typeface="+mj-lt"/>
              </a:rPr>
              <a:t>Escolta</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644052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fontScale="92500"/>
          </a:bodyPr>
          <a:lstStyle/>
          <a:p>
            <a:pPr marL="411480" indent="-320040" algn="just" fontAlgn="auto">
              <a:spcAft>
                <a:spcPts val="0"/>
              </a:spcAft>
              <a:buFont typeface="Wingdings"/>
              <a:buChar char=""/>
              <a:defRPr/>
            </a:pPr>
            <a:r>
              <a:rPr lang="en-US" dirty="0">
                <a:latin typeface="+mj-lt"/>
              </a:rPr>
              <a:t>1930 </a:t>
            </a:r>
            <a:r>
              <a:rPr lang="en-US" dirty="0" err="1">
                <a:latin typeface="+mj-lt"/>
              </a:rPr>
              <a:t>Roces</a:t>
            </a:r>
            <a:r>
              <a:rPr lang="en-US" dirty="0">
                <a:latin typeface="+mj-lt"/>
              </a:rPr>
              <a:t> disbanded the Times </a:t>
            </a:r>
            <a:r>
              <a:rPr lang="en-US" dirty="0" err="1">
                <a:latin typeface="+mj-lt"/>
              </a:rPr>
              <a:t>bacause</a:t>
            </a:r>
            <a:r>
              <a:rPr lang="en-US" dirty="0">
                <a:latin typeface="+mj-lt"/>
              </a:rPr>
              <a:t> he saw no need for two English papers</a:t>
            </a:r>
          </a:p>
          <a:p>
            <a:pPr marL="411480" indent="-320040" algn="just" fontAlgn="auto">
              <a:spcAft>
                <a:spcPts val="0"/>
              </a:spcAft>
              <a:buFont typeface="Wingdings"/>
              <a:buChar char=""/>
              <a:defRPr/>
            </a:pPr>
            <a:r>
              <a:rPr lang="en-US" dirty="0">
                <a:latin typeface="+mj-lt"/>
              </a:rPr>
              <a:t>Manila </a:t>
            </a:r>
            <a:r>
              <a:rPr lang="en-US" dirty="0" err="1">
                <a:latin typeface="+mj-lt"/>
              </a:rPr>
              <a:t>Bullletin</a:t>
            </a:r>
            <a:r>
              <a:rPr lang="en-US" dirty="0">
                <a:latin typeface="+mj-lt"/>
              </a:rPr>
              <a:t> : oldest existing newspaper in the Philippines, started as a shipping journal in 1900</a:t>
            </a:r>
          </a:p>
          <a:p>
            <a:pPr marL="411480" indent="-320040" algn="just" fontAlgn="auto">
              <a:spcAft>
                <a:spcPts val="0"/>
              </a:spcAft>
              <a:buFont typeface="Wingdings"/>
              <a:buChar char=""/>
              <a:defRPr/>
            </a:pPr>
            <a:r>
              <a:rPr lang="en-US" dirty="0">
                <a:latin typeface="+mj-lt"/>
              </a:rPr>
              <a:t>1912 MB was founded by an American Carson Taylor, widened its scope  to include news of general interest</a:t>
            </a:r>
          </a:p>
          <a:p>
            <a:pPr marL="411480" indent="-320040" algn="just" fontAlgn="auto">
              <a:spcAft>
                <a:spcPts val="0"/>
              </a:spcAft>
              <a:buFont typeface="Wingdings"/>
              <a:buChar char=""/>
              <a:defRPr/>
            </a:pPr>
            <a:r>
              <a:rPr lang="en-US" dirty="0">
                <a:latin typeface="+mj-lt"/>
              </a:rPr>
              <a:t>MB developed a reputation as the mouthpiece of the American community in the Philippines even after independence was granted in 1946 and as long as Taylor was its editor, publisher and </a:t>
            </a:r>
            <a:r>
              <a:rPr lang="en-US" dirty="0" smtClean="0">
                <a:latin typeface="+mj-lt"/>
              </a:rPr>
              <a:t>owner</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lvl="1" algn="just"/>
            <a:r>
              <a:rPr lang="en-US" altLang="en-US" sz="2400" dirty="0">
                <a:latin typeface="+mj-lt"/>
              </a:rPr>
              <a:t>At first, advertising was prepared by one-man agencies, 1920s</a:t>
            </a:r>
          </a:p>
          <a:p>
            <a:pPr lvl="1" algn="just"/>
            <a:r>
              <a:rPr lang="en-US" altLang="en-US" sz="2400" dirty="0">
                <a:latin typeface="+mj-lt"/>
              </a:rPr>
              <a:t>Enterprising young men maintained contact with the producers/advertisers, wrote copy for them, presented the layout and artwork, and delivered the advertisements to the various newspapers and circulars for publication</a:t>
            </a:r>
          </a:p>
          <a:p>
            <a:pPr lvl="1" algn="just"/>
            <a:r>
              <a:rPr lang="en-US" altLang="en-US" sz="2400" dirty="0">
                <a:latin typeface="+mj-lt"/>
              </a:rPr>
              <a:t>These one-man agencies were the precursors of modern advertising agencies</a:t>
            </a:r>
          </a:p>
          <a:p>
            <a:pPr algn="just">
              <a:buNone/>
            </a:pPr>
            <a:endParaRPr lang="en-US" altLang="en-US"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763925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lvl="1" algn="just"/>
            <a:r>
              <a:rPr lang="en-US" altLang="en-US" sz="2400" dirty="0">
                <a:latin typeface="+mj-lt"/>
              </a:rPr>
              <a:t>Manuel </a:t>
            </a:r>
            <a:r>
              <a:rPr lang="en-US" altLang="en-US" sz="2400" dirty="0" err="1">
                <a:latin typeface="+mj-lt"/>
              </a:rPr>
              <a:t>Buenventura</a:t>
            </a:r>
            <a:r>
              <a:rPr lang="en-US" altLang="en-US" sz="2400" dirty="0">
                <a:latin typeface="+mj-lt"/>
              </a:rPr>
              <a:t>, first Filipino to handle advertising accounts</a:t>
            </a:r>
          </a:p>
          <a:p>
            <a:pPr lvl="1" algn="just"/>
            <a:r>
              <a:rPr lang="en-US" altLang="en-US" sz="2400" dirty="0">
                <a:latin typeface="+mj-lt"/>
              </a:rPr>
              <a:t>Philippine Publicity Service, Inc. – the first advertising agency set up and managed by Edmund </a:t>
            </a:r>
            <a:r>
              <a:rPr lang="en-US" altLang="en-US" sz="2400" dirty="0" err="1">
                <a:latin typeface="+mj-lt"/>
              </a:rPr>
              <a:t>Bullis</a:t>
            </a:r>
            <a:r>
              <a:rPr lang="en-US" altLang="en-US" sz="2400" dirty="0">
                <a:latin typeface="+mj-lt"/>
              </a:rPr>
              <a:t> 1921</a:t>
            </a:r>
          </a:p>
          <a:p>
            <a:pPr lvl="1" algn="just"/>
            <a:r>
              <a:rPr lang="en-US" altLang="en-US" sz="2400" dirty="0">
                <a:latin typeface="+mj-lt"/>
              </a:rPr>
              <a:t>Two Filipino names deserves special mention in connection with the history of Phil Advertising : Antonio Lagos and Pedro E. </a:t>
            </a:r>
            <a:r>
              <a:rPr lang="en-US" altLang="en-US" sz="2400" dirty="0" smtClean="0">
                <a:latin typeface="+mj-lt"/>
              </a:rPr>
              <a:t>Teodoro</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856103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lvl="1" algn="just"/>
            <a:r>
              <a:rPr lang="en-US" altLang="en-US" sz="2400" dirty="0">
                <a:latin typeface="+mj-lt"/>
              </a:rPr>
              <a:t>Not until the 1960s nationalism finally took over the advertising field</a:t>
            </a:r>
          </a:p>
          <a:p>
            <a:pPr lvl="1" algn="just"/>
            <a:r>
              <a:rPr lang="en-US" altLang="en-US" sz="2400" dirty="0">
                <a:latin typeface="+mj-lt"/>
              </a:rPr>
              <a:t>Tagalog became more widely used as a language of advertising</a:t>
            </a:r>
          </a:p>
          <a:p>
            <a:pPr lvl="1" algn="just"/>
            <a:r>
              <a:rPr lang="en-US" altLang="en-US" sz="2400" dirty="0">
                <a:latin typeface="+mj-lt"/>
              </a:rPr>
              <a:t>Filipino scenes were used and the Filipino psychology became a factor in framing the advertising message</a:t>
            </a:r>
          </a:p>
          <a:p>
            <a:pPr lvl="1" algn="just"/>
            <a:r>
              <a:rPr lang="en-US" altLang="en-US" sz="2400" dirty="0">
                <a:latin typeface="+mj-lt"/>
              </a:rPr>
              <a:t>Advertising also helped sell Philippine-made products to a nation which traditionally favored foreign brands</a:t>
            </a:r>
          </a:p>
          <a:p>
            <a:pPr algn="just">
              <a:buNone/>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670271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b="1" dirty="0" smtClean="0">
                <a:solidFill>
                  <a:srgbClr val="0070C0"/>
                </a:solidFill>
              </a:rPr>
              <a:t>Solo Activity:</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Think of an </a:t>
            </a:r>
            <a:r>
              <a:rPr lang="en-US" altLang="en-US" dirty="0">
                <a:solidFill>
                  <a:srgbClr val="FF0000"/>
                </a:solidFill>
                <a:latin typeface="+mj-lt"/>
              </a:rPr>
              <a:t>#advertisement </a:t>
            </a:r>
            <a:r>
              <a:rPr lang="en-US" altLang="en-US" dirty="0">
                <a:latin typeface="+mj-lt"/>
              </a:rPr>
              <a:t>(TVC, radio, print or digital) that you consider has the most impact with yourself, support your stand.</a:t>
            </a:r>
          </a:p>
          <a:p>
            <a:pPr algn="just"/>
            <a:endParaRPr lang="en-US" altLang="en-US" dirty="0">
              <a:latin typeface="+mj-lt"/>
            </a:endParaRPr>
          </a:p>
          <a:p>
            <a:pPr algn="just"/>
            <a:r>
              <a:rPr lang="en-US" altLang="en-US" dirty="0">
                <a:latin typeface="+mj-lt"/>
              </a:rPr>
              <a:t>How will you patch up the context and tenets of those  countries and people who favors </a:t>
            </a:r>
            <a:r>
              <a:rPr lang="en-US" altLang="en-US" dirty="0">
                <a:solidFill>
                  <a:srgbClr val="FF0000"/>
                </a:solidFill>
                <a:latin typeface="+mj-lt"/>
              </a:rPr>
              <a:t>#</a:t>
            </a:r>
            <a:r>
              <a:rPr lang="en-US" altLang="en-US" dirty="0" err="1">
                <a:solidFill>
                  <a:srgbClr val="FF0000"/>
                </a:solidFill>
                <a:latin typeface="+mj-lt"/>
              </a:rPr>
              <a:t>ForeignBrands</a:t>
            </a:r>
            <a:r>
              <a:rPr lang="en-US" altLang="en-US" dirty="0">
                <a:solidFill>
                  <a:srgbClr val="FF0000"/>
                </a:solidFill>
                <a:latin typeface="+mj-lt"/>
              </a:rPr>
              <a:t> </a:t>
            </a:r>
            <a:r>
              <a:rPr lang="en-US" altLang="en-US" dirty="0">
                <a:latin typeface="+mj-lt"/>
              </a:rPr>
              <a:t>compared to the local ones?</a:t>
            </a:r>
          </a:p>
          <a:p>
            <a:pPr algn="just">
              <a:buNone/>
            </a:pPr>
            <a:r>
              <a:rPr lang="en-US" altLang="en-US" dirty="0">
                <a:solidFill>
                  <a:srgbClr val="FF0000"/>
                </a:solidFill>
                <a:latin typeface="+mj-lt"/>
              </a:rPr>
              <a:t>						         #</a:t>
            </a:r>
            <a:r>
              <a:rPr lang="en-US" altLang="en-US" dirty="0" err="1">
                <a:solidFill>
                  <a:srgbClr val="FF0000"/>
                </a:solidFill>
                <a:latin typeface="+mj-lt"/>
              </a:rPr>
              <a:t>UseHalfCrosswise</a:t>
            </a:r>
            <a:endParaRPr lang="en-US" altLang="en-US" dirty="0">
              <a:solidFill>
                <a:srgbClr val="FF0000"/>
              </a:solidFill>
              <a:latin typeface="+mj-lt"/>
            </a:endParaRPr>
          </a:p>
          <a:p>
            <a:pPr algn="just"/>
            <a:endParaRPr lang="en-US" altLang="en-US" dirty="0">
              <a:latin typeface="+mj-lt"/>
            </a:endParaRPr>
          </a:p>
          <a:p>
            <a:endParaRPr lang="en-US" b="1"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4246452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marL="411480" indent="-320040" algn="just" fontAlgn="auto">
              <a:spcAft>
                <a:spcPts val="0"/>
              </a:spcAft>
              <a:buFont typeface="Wingdings"/>
              <a:buChar char=""/>
              <a:defRPr/>
            </a:pPr>
            <a:r>
              <a:rPr lang="en-US" dirty="0">
                <a:latin typeface="+mj-lt"/>
              </a:rPr>
              <a:t>Started about 1900 when Americans gained complete control of Manila and most of the country</a:t>
            </a:r>
          </a:p>
          <a:p>
            <a:pPr marL="411480" indent="-320040" algn="just" fontAlgn="auto">
              <a:spcAft>
                <a:spcPts val="0"/>
              </a:spcAft>
              <a:buFont typeface="Wingdings"/>
              <a:buChar char=""/>
              <a:defRPr/>
            </a:pPr>
            <a:r>
              <a:rPr lang="en-US" dirty="0">
                <a:latin typeface="+mj-lt"/>
              </a:rPr>
              <a:t>(the original) Manila Times : first English language daily established in 1898 by Thomas </a:t>
            </a:r>
            <a:r>
              <a:rPr lang="en-US" dirty="0" err="1">
                <a:latin typeface="+mj-lt"/>
              </a:rPr>
              <a:t>Gowan</a:t>
            </a:r>
            <a:r>
              <a:rPr lang="en-US" dirty="0">
                <a:latin typeface="+mj-lt"/>
              </a:rPr>
              <a:t>, existed for 32 years</a:t>
            </a:r>
          </a:p>
          <a:p>
            <a:pPr marL="411480" indent="-320040" algn="just" fontAlgn="auto">
              <a:spcAft>
                <a:spcPts val="0"/>
              </a:spcAft>
              <a:buFont typeface="Wingdings"/>
              <a:buChar char=""/>
              <a:defRPr/>
            </a:pPr>
            <a:r>
              <a:rPr lang="en-US" dirty="0">
                <a:latin typeface="+mj-lt"/>
              </a:rPr>
              <a:t>It changed hands so many times until Alejandro </a:t>
            </a:r>
            <a:r>
              <a:rPr lang="en-US" dirty="0" err="1">
                <a:latin typeface="+mj-lt"/>
              </a:rPr>
              <a:t>Roces</a:t>
            </a:r>
            <a:r>
              <a:rPr lang="en-US" dirty="0">
                <a:latin typeface="+mj-lt"/>
              </a:rPr>
              <a:t> Sr.  (first newspaper chain owner in the Philippines, owned </a:t>
            </a:r>
            <a:r>
              <a:rPr lang="en-US" dirty="0" err="1">
                <a:latin typeface="+mj-lt"/>
              </a:rPr>
              <a:t>Taliba</a:t>
            </a:r>
            <a:r>
              <a:rPr lang="en-US" dirty="0">
                <a:latin typeface="+mj-lt"/>
              </a:rPr>
              <a:t> – a Tagalog daily; La </a:t>
            </a:r>
            <a:r>
              <a:rPr lang="en-US" dirty="0" err="1">
                <a:latin typeface="+mj-lt"/>
              </a:rPr>
              <a:t>Vanguardia</a:t>
            </a:r>
            <a:r>
              <a:rPr lang="en-US" dirty="0">
                <a:latin typeface="+mj-lt"/>
              </a:rPr>
              <a:t> – a Spanish daily; and Manila Tribune – an English daily) bought it in 1927 </a:t>
            </a:r>
          </a:p>
          <a:p>
            <a:pPr algn="just" fontAlgn="auto">
              <a:spcAft>
                <a:spcPts val="0"/>
              </a:spcAft>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4259406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lstStyle/>
          <a:p>
            <a:pPr marL="411480" indent="-320040" algn="just" fontAlgn="auto">
              <a:spcAft>
                <a:spcPts val="0"/>
              </a:spcAft>
              <a:buFont typeface="Wingdings"/>
              <a:buChar char=""/>
              <a:defRPr/>
            </a:pPr>
            <a:r>
              <a:rPr lang="en-US" dirty="0">
                <a:latin typeface="+mj-lt"/>
              </a:rPr>
              <a:t>1957 Hans </a:t>
            </a:r>
            <a:r>
              <a:rPr lang="en-US" dirty="0" err="1">
                <a:latin typeface="+mj-lt"/>
              </a:rPr>
              <a:t>Menzi</a:t>
            </a:r>
            <a:r>
              <a:rPr lang="en-US" dirty="0">
                <a:latin typeface="+mj-lt"/>
              </a:rPr>
              <a:t> bought MB, modernized its format and gave it a Filipino orientation, while retaining its shipping and business pages</a:t>
            </a:r>
          </a:p>
          <a:p>
            <a:pPr marL="411480" indent="-320040" algn="just" fontAlgn="auto">
              <a:spcAft>
                <a:spcPts val="0"/>
              </a:spcAft>
              <a:buFont typeface="Wingdings"/>
              <a:buChar char=""/>
              <a:defRPr/>
            </a:pPr>
            <a:r>
              <a:rPr lang="en-US" dirty="0">
                <a:latin typeface="+mj-lt"/>
              </a:rPr>
              <a:t>Philippine Herald : pro Filipino newspaper published 1920; founded at the suggestion of Manuel L. Quezon</a:t>
            </a:r>
          </a:p>
          <a:p>
            <a:pPr marL="411480" indent="-320040" algn="just" fontAlgn="auto">
              <a:spcAft>
                <a:spcPts val="0"/>
              </a:spcAft>
              <a:buFont typeface="Wingdings"/>
              <a:buChar char=""/>
              <a:defRPr/>
            </a:pPr>
            <a:r>
              <a:rPr lang="en-US" dirty="0">
                <a:latin typeface="+mj-lt"/>
              </a:rPr>
              <a:t>Carlos P. Romulo was one of its early editors who later became president of the United Nations General Assembly and became famous in Philippine </a:t>
            </a:r>
            <a:r>
              <a:rPr lang="en-US" dirty="0" smtClean="0">
                <a:latin typeface="+mj-lt"/>
              </a:rPr>
              <a:t>diplomacy</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385497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Autofit/>
          </a:bodyPr>
          <a:lstStyle/>
          <a:p>
            <a:pPr marL="411480" indent="-320040" algn="just" fontAlgn="auto">
              <a:spcAft>
                <a:spcPts val="0"/>
              </a:spcAft>
              <a:buFont typeface="Wingdings"/>
              <a:buChar char=""/>
              <a:defRPr/>
            </a:pPr>
            <a:r>
              <a:rPr lang="en-US" sz="2000" dirty="0">
                <a:latin typeface="+mj-lt"/>
              </a:rPr>
              <a:t>On Movies : came by way of the US as in the case  of radio</a:t>
            </a:r>
          </a:p>
          <a:p>
            <a:pPr marL="411480" indent="-320040" algn="just" fontAlgn="auto">
              <a:spcAft>
                <a:spcPts val="0"/>
              </a:spcAft>
              <a:buFont typeface="Wingdings"/>
              <a:buChar char=""/>
              <a:defRPr/>
            </a:pPr>
            <a:r>
              <a:rPr lang="en-US" sz="2000" dirty="0">
                <a:latin typeface="+mj-lt"/>
              </a:rPr>
              <a:t>May be divided into 3 periods</a:t>
            </a:r>
          </a:p>
          <a:p>
            <a:pPr marL="740664" lvl="1" algn="just">
              <a:buFont typeface="Wingdings"/>
              <a:buChar char=""/>
              <a:defRPr/>
            </a:pPr>
            <a:r>
              <a:rPr lang="en-US" u="sng" dirty="0">
                <a:latin typeface="+mj-lt"/>
              </a:rPr>
              <a:t>Period of the Silent Pictures 1897 – 1929 </a:t>
            </a:r>
            <a:r>
              <a:rPr lang="en-US" dirty="0">
                <a:latin typeface="+mj-lt"/>
              </a:rPr>
              <a:t>(of  three stages : dominance of the documentary film, rise of the feature film, and establishment of Filipino film companies</a:t>
            </a:r>
          </a:p>
          <a:p>
            <a:pPr marL="740664" lvl="1" algn="just">
              <a:buFont typeface="Wingdings"/>
              <a:buChar char=""/>
              <a:defRPr/>
            </a:pPr>
            <a:r>
              <a:rPr lang="en-US" u="sng" dirty="0">
                <a:latin typeface="+mj-lt"/>
              </a:rPr>
              <a:t>Talking Pictures Period 1929 – 1970 </a:t>
            </a:r>
            <a:r>
              <a:rPr lang="en-US" dirty="0">
                <a:latin typeface="+mj-lt"/>
              </a:rPr>
              <a:t>(of three stages : rise of the big commercial film companies, achievement of technological expertise, utter commercialization of the Filipino film)</a:t>
            </a:r>
          </a:p>
          <a:p>
            <a:pPr marL="740664" lvl="1" algn="just">
              <a:buFont typeface="Wingdings"/>
              <a:buChar char=""/>
              <a:defRPr/>
            </a:pPr>
            <a:r>
              <a:rPr lang="en-US" u="sng" dirty="0">
                <a:latin typeface="+mj-lt"/>
              </a:rPr>
              <a:t>Period of the New Cinema  1971 to present </a:t>
            </a: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555413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dirty="0">
                <a:latin typeface="+mj-lt"/>
              </a:rPr>
              <a:t>50’s  Golden Age of the Filipino </a:t>
            </a:r>
            <a:r>
              <a:rPr lang="en-US" altLang="en-US" dirty="0" smtClean="0">
                <a:latin typeface="+mj-lt"/>
              </a:rPr>
              <a:t>Film</a:t>
            </a:r>
            <a:endParaRPr lang="en-US" altLang="en-US" dirty="0">
              <a:latin typeface="+mj-lt"/>
            </a:endParaRPr>
          </a:p>
          <a:p>
            <a:pPr lvl="1" algn="just"/>
            <a:r>
              <a:rPr lang="en-US" altLang="en-US" sz="2400" dirty="0">
                <a:latin typeface="+mj-lt"/>
              </a:rPr>
              <a:t>Filipino  filmmakers seem to have gained more technological expertise in </a:t>
            </a:r>
            <a:r>
              <a:rPr lang="en-US" altLang="en-US" sz="2400" dirty="0" smtClean="0">
                <a:latin typeface="+mj-lt"/>
              </a:rPr>
              <a:t>filmmaking</a:t>
            </a:r>
          </a:p>
          <a:p>
            <a:pPr lvl="1" algn="just"/>
            <a:endParaRPr lang="en-US" altLang="en-US" sz="2400" dirty="0">
              <a:latin typeface="+mj-lt"/>
            </a:endParaRPr>
          </a:p>
          <a:p>
            <a:pPr lvl="1" algn="just"/>
            <a:r>
              <a:rPr lang="en-US" altLang="en-US" sz="2400" dirty="0">
                <a:latin typeface="+mj-lt"/>
              </a:rPr>
              <a:t>The first award-giving bodied, the Maria Clara Awards of the Manila Times Publishing Company 1950-1951 and the Filipino Academy of Movie Arts and Sciences (FAMAS) 1952 onwards</a:t>
            </a:r>
          </a:p>
          <a:p>
            <a:pPr marL="0" indent="0" algn="just">
              <a:buNone/>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695028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a:xfrm>
            <a:off x="1522414" y="1905000"/>
            <a:ext cx="9448798" cy="4267200"/>
          </a:xfrm>
        </p:spPr>
        <p:txBody>
          <a:bodyPr>
            <a:normAutofit/>
          </a:bodyPr>
          <a:lstStyle/>
          <a:p>
            <a:pPr algn="just"/>
            <a:r>
              <a:rPr lang="en-US" altLang="en-US" dirty="0">
                <a:latin typeface="+mj-lt"/>
              </a:rPr>
              <a:t>The birth and growth of the new cinema has to be understood in relation to socio-cultural conditions</a:t>
            </a:r>
          </a:p>
          <a:p>
            <a:pPr lvl="1" algn="just"/>
            <a:r>
              <a:rPr lang="en-US" altLang="en-US" sz="2400" dirty="0">
                <a:latin typeface="+mj-lt"/>
              </a:rPr>
              <a:t>Saw the development of film directors and actors ; many had studied films abroad or in local universities</a:t>
            </a:r>
          </a:p>
          <a:p>
            <a:pPr lvl="1" algn="just"/>
            <a:r>
              <a:rPr lang="en-US" altLang="en-US" sz="2400" dirty="0">
                <a:latin typeface="+mj-lt"/>
              </a:rPr>
              <a:t>Witnessed the birth of a new social consciousness, which was the product of activism in the early 70s</a:t>
            </a:r>
          </a:p>
          <a:p>
            <a:pPr lvl="1" algn="just"/>
            <a:r>
              <a:rPr lang="en-US" altLang="en-US" sz="2400" dirty="0">
                <a:latin typeface="+mj-lt"/>
              </a:rPr>
              <a:t>Gave birth to contemporary Filipino film </a:t>
            </a:r>
            <a:r>
              <a:rPr lang="en-US" altLang="en-US" sz="2400" dirty="0" smtClean="0">
                <a:latin typeface="+mj-lt"/>
              </a:rPr>
              <a:t>classics</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62440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lvl="1" algn="just"/>
            <a:r>
              <a:rPr lang="en-US" altLang="en-US" sz="2400" dirty="0">
                <a:latin typeface="+mj-lt"/>
              </a:rPr>
              <a:t>Short film has developed  into a major form of cinematic expression</a:t>
            </a:r>
          </a:p>
          <a:p>
            <a:pPr lvl="1" algn="just"/>
            <a:r>
              <a:rPr lang="en-US" altLang="en-US" sz="2400" dirty="0">
                <a:latin typeface="+mj-lt"/>
              </a:rPr>
              <a:t>Politicized film artists banded to fight for their rights</a:t>
            </a:r>
          </a:p>
          <a:p>
            <a:pPr lvl="2" algn="just"/>
            <a:r>
              <a:rPr lang="en-US" altLang="en-US" sz="2400" dirty="0">
                <a:latin typeface="+mj-lt"/>
              </a:rPr>
              <a:t>1986 Lino </a:t>
            </a:r>
            <a:r>
              <a:rPr lang="en-US" altLang="en-US" sz="2400" dirty="0" err="1">
                <a:latin typeface="+mj-lt"/>
              </a:rPr>
              <a:t>Brocka</a:t>
            </a:r>
            <a:r>
              <a:rPr lang="en-US" altLang="en-US" sz="2400" dirty="0">
                <a:latin typeface="+mj-lt"/>
              </a:rPr>
              <a:t>  spearheaded  the founding of the </a:t>
            </a:r>
            <a:r>
              <a:rPr lang="en-US" altLang="en-US" sz="2400" dirty="0" err="1">
                <a:latin typeface="+mj-lt"/>
              </a:rPr>
              <a:t>Unyon</a:t>
            </a:r>
            <a:r>
              <a:rPr lang="en-US" altLang="en-US" sz="2400" dirty="0">
                <a:latin typeface="+mj-lt"/>
              </a:rPr>
              <a:t> ng </a:t>
            </a:r>
            <a:r>
              <a:rPr lang="en-US" altLang="en-US" sz="2400" dirty="0" err="1">
                <a:latin typeface="+mj-lt"/>
              </a:rPr>
              <a:t>mga</a:t>
            </a:r>
            <a:r>
              <a:rPr lang="en-US" altLang="en-US" sz="2400" dirty="0">
                <a:latin typeface="+mj-lt"/>
              </a:rPr>
              <a:t> </a:t>
            </a:r>
            <a:r>
              <a:rPr lang="en-US" altLang="en-US" sz="2400" dirty="0" err="1">
                <a:latin typeface="+mj-lt"/>
              </a:rPr>
              <a:t>Manggagawa</a:t>
            </a:r>
            <a:r>
              <a:rPr lang="en-US" altLang="en-US" sz="2400" dirty="0">
                <a:latin typeface="+mj-lt"/>
              </a:rPr>
              <a:t> ng </a:t>
            </a:r>
            <a:r>
              <a:rPr lang="en-US" altLang="en-US" sz="2400" dirty="0" err="1">
                <a:latin typeface="+mj-lt"/>
              </a:rPr>
              <a:t>Pelikulang</a:t>
            </a:r>
            <a:r>
              <a:rPr lang="en-US" altLang="en-US" sz="2400" dirty="0">
                <a:latin typeface="+mj-lt"/>
              </a:rPr>
              <a:t> Pilipino (MPP) ; pledged to fight the economic rights of film artist and </a:t>
            </a:r>
            <a:r>
              <a:rPr lang="en-US" altLang="en-US" sz="2400" dirty="0" smtClean="0">
                <a:latin typeface="+mj-lt"/>
              </a:rPr>
              <a:t>technicians</a:t>
            </a:r>
            <a:endParaRPr lang="en-US" altLang="en-US" sz="24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386011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American Occupation</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sz="2800" dirty="0">
                <a:latin typeface="+mj-lt"/>
              </a:rPr>
              <a:t>After the February revolt, Pres. Aquino appointed </a:t>
            </a:r>
            <a:r>
              <a:rPr lang="en-US" altLang="en-US" sz="2800" dirty="0" err="1">
                <a:latin typeface="+mj-lt"/>
              </a:rPr>
              <a:t>Cirio</a:t>
            </a:r>
            <a:r>
              <a:rPr lang="en-US" altLang="en-US" sz="2800" dirty="0">
                <a:latin typeface="+mj-lt"/>
              </a:rPr>
              <a:t> H. Santiago to head a task force that would oversee and take charge of all film-related government agencies (MTRCB, VRB among others</a:t>
            </a:r>
            <a:r>
              <a:rPr lang="en-US" altLang="en-US" sz="2800" dirty="0" smtClean="0">
                <a:latin typeface="+mj-lt"/>
              </a:rPr>
              <a:t>)</a:t>
            </a:r>
            <a:endParaRPr lang="en-US" alt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607638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1615</Words>
  <Application>Microsoft Office PowerPoint</Application>
  <PresentationFormat>Custom</PresentationFormat>
  <Paragraphs>117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Consolas</vt:lpstr>
      <vt:lpstr>Corbel</vt:lpstr>
      <vt:lpstr>Wingdings</vt:lpstr>
      <vt:lpstr>Chalkboard 16x9</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American Occupation</vt:lpstr>
      <vt:lpstr>Solo 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2015-11-11T10:06:24Z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