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3EC6DE-EADE-4763-B757-79F797F0CC49}" type="datetimeFigureOut">
              <a:rPr lang="en-PH" smtClean="0"/>
              <a:t>6/5/2015</a:t>
            </a:fld>
            <a:endParaRPr lang="en-PH"/>
          </a:p>
        </p:txBody>
      </p:sp>
      <p:sp>
        <p:nvSpPr>
          <p:cNvPr id="5" name="Footer Placeholder 4"/>
          <p:cNvSpPr>
            <a:spLocks noGrp="1"/>
          </p:cNvSpPr>
          <p:nvPr>
            <p:ph type="ftr" sz="quarter" idx="11"/>
          </p:nvPr>
        </p:nvSpPr>
        <p:spPr>
          <a:xfrm>
            <a:off x="5332412" y="5883275"/>
            <a:ext cx="4324044" cy="365125"/>
          </a:xfrm>
        </p:spPr>
        <p:txBody>
          <a:bodyPr/>
          <a:lstStyle/>
          <a:p>
            <a:endParaRPr lang="en-PH"/>
          </a:p>
        </p:txBody>
      </p:sp>
      <p:sp>
        <p:nvSpPr>
          <p:cNvPr id="6" name="Slide Number Placeholder 5"/>
          <p:cNvSpPr>
            <a:spLocks noGrp="1"/>
          </p:cNvSpPr>
          <p:nvPr>
            <p:ph type="sldNum" sz="quarter" idx="12"/>
          </p:nvPr>
        </p:nvSpPr>
        <p:spPr/>
        <p:txBody>
          <a:bodyPr/>
          <a:lstStyle/>
          <a:p>
            <a:fld id="{6F33E193-63E7-4B3D-B35C-9384754EB023}" type="slidenum">
              <a:rPr lang="en-PH" smtClean="0"/>
              <a:t>‹#›</a:t>
            </a:fld>
            <a:endParaRPr lang="en-PH"/>
          </a:p>
        </p:txBody>
      </p:sp>
    </p:spTree>
    <p:extLst>
      <p:ext uri="{BB962C8B-B14F-4D97-AF65-F5344CB8AC3E}">
        <p14:creationId xmlns:p14="http://schemas.microsoft.com/office/powerpoint/2010/main" val="3228918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3EC6DE-EADE-4763-B757-79F797F0CC49}" type="datetimeFigureOut">
              <a:rPr lang="en-PH" smtClean="0"/>
              <a:t>6/5/2015</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6F33E193-63E7-4B3D-B35C-9384754EB023}" type="slidenum">
              <a:rPr lang="en-PH" smtClean="0"/>
              <a:t>‹#›</a:t>
            </a:fld>
            <a:endParaRPr lang="en-PH"/>
          </a:p>
        </p:txBody>
      </p:sp>
    </p:spTree>
    <p:extLst>
      <p:ext uri="{BB962C8B-B14F-4D97-AF65-F5344CB8AC3E}">
        <p14:creationId xmlns:p14="http://schemas.microsoft.com/office/powerpoint/2010/main" val="1658823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3EC6DE-EADE-4763-B757-79F797F0CC49}" type="datetimeFigureOut">
              <a:rPr lang="en-PH" smtClean="0"/>
              <a:t>6/5/2015</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6F33E193-63E7-4B3D-B35C-9384754EB023}" type="slidenum">
              <a:rPr lang="en-PH" smtClean="0"/>
              <a:t>‹#›</a:t>
            </a:fld>
            <a:endParaRPr lang="en-PH"/>
          </a:p>
        </p:txBody>
      </p:sp>
    </p:spTree>
    <p:extLst>
      <p:ext uri="{BB962C8B-B14F-4D97-AF65-F5344CB8AC3E}">
        <p14:creationId xmlns:p14="http://schemas.microsoft.com/office/powerpoint/2010/main" val="25786795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3EC6DE-EADE-4763-B757-79F797F0CC49}" type="datetimeFigureOut">
              <a:rPr lang="en-PH" smtClean="0"/>
              <a:t>6/5/2015</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6F33E193-63E7-4B3D-B35C-9384754EB023}" type="slidenum">
              <a:rPr lang="en-PH" smtClean="0"/>
              <a:t>‹#›</a:t>
            </a:fld>
            <a:endParaRPr lang="en-PH"/>
          </a:p>
        </p:txBody>
      </p:sp>
    </p:spTree>
    <p:extLst>
      <p:ext uri="{BB962C8B-B14F-4D97-AF65-F5344CB8AC3E}">
        <p14:creationId xmlns:p14="http://schemas.microsoft.com/office/powerpoint/2010/main" val="6066382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3EC6DE-EADE-4763-B757-79F797F0CC49}" type="datetimeFigureOut">
              <a:rPr lang="en-PH" smtClean="0"/>
              <a:t>6/5/2015</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6F33E193-63E7-4B3D-B35C-9384754EB023}" type="slidenum">
              <a:rPr lang="en-PH" smtClean="0"/>
              <a:t>‹#›</a:t>
            </a:fld>
            <a:endParaRPr lang="en-PH"/>
          </a:p>
        </p:txBody>
      </p:sp>
    </p:spTree>
    <p:extLst>
      <p:ext uri="{BB962C8B-B14F-4D97-AF65-F5344CB8AC3E}">
        <p14:creationId xmlns:p14="http://schemas.microsoft.com/office/powerpoint/2010/main" val="29806750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3EC6DE-EADE-4763-B757-79F797F0CC49}" type="datetimeFigureOut">
              <a:rPr lang="en-PH" smtClean="0"/>
              <a:t>6/5/2015</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6F33E193-63E7-4B3D-B35C-9384754EB023}" type="slidenum">
              <a:rPr lang="en-PH" smtClean="0"/>
              <a:t>‹#›</a:t>
            </a:fld>
            <a:endParaRPr lang="en-PH"/>
          </a:p>
        </p:txBody>
      </p:sp>
    </p:spTree>
    <p:extLst>
      <p:ext uri="{BB962C8B-B14F-4D97-AF65-F5344CB8AC3E}">
        <p14:creationId xmlns:p14="http://schemas.microsoft.com/office/powerpoint/2010/main" val="32700700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3EC6DE-EADE-4763-B757-79F797F0CC49}" type="datetimeFigureOut">
              <a:rPr lang="en-PH" smtClean="0"/>
              <a:t>6/5/2015</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6F33E193-63E7-4B3D-B35C-9384754EB023}" type="slidenum">
              <a:rPr lang="en-PH" smtClean="0"/>
              <a:t>‹#›</a:t>
            </a:fld>
            <a:endParaRPr lang="en-PH"/>
          </a:p>
        </p:txBody>
      </p:sp>
    </p:spTree>
    <p:extLst>
      <p:ext uri="{BB962C8B-B14F-4D97-AF65-F5344CB8AC3E}">
        <p14:creationId xmlns:p14="http://schemas.microsoft.com/office/powerpoint/2010/main" val="39699588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3EC6DE-EADE-4763-B757-79F797F0CC49}" type="datetimeFigureOut">
              <a:rPr lang="en-PH" smtClean="0"/>
              <a:t>6/5/2015</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6F33E193-63E7-4B3D-B35C-9384754EB023}" type="slidenum">
              <a:rPr lang="en-PH" smtClean="0"/>
              <a:t>‹#›</a:t>
            </a:fld>
            <a:endParaRPr lang="en-PH"/>
          </a:p>
        </p:txBody>
      </p:sp>
    </p:spTree>
    <p:extLst>
      <p:ext uri="{BB962C8B-B14F-4D97-AF65-F5344CB8AC3E}">
        <p14:creationId xmlns:p14="http://schemas.microsoft.com/office/powerpoint/2010/main" val="35308965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3EC6DE-EADE-4763-B757-79F797F0CC49}" type="datetimeFigureOut">
              <a:rPr lang="en-PH" smtClean="0"/>
              <a:t>6/5/2015</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6F33E193-63E7-4B3D-B35C-9384754EB023}" type="slidenum">
              <a:rPr lang="en-PH" smtClean="0"/>
              <a:t>‹#›</a:t>
            </a:fld>
            <a:endParaRPr lang="en-PH"/>
          </a:p>
        </p:txBody>
      </p:sp>
    </p:spTree>
    <p:extLst>
      <p:ext uri="{BB962C8B-B14F-4D97-AF65-F5344CB8AC3E}">
        <p14:creationId xmlns:p14="http://schemas.microsoft.com/office/powerpoint/2010/main" val="2399228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3EC6DE-EADE-4763-B757-79F797F0CC49}" type="datetimeFigureOut">
              <a:rPr lang="en-PH" smtClean="0"/>
              <a:t>6/5/2015</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a:xfrm>
            <a:off x="10951856" y="5867131"/>
            <a:ext cx="551167" cy="365125"/>
          </a:xfrm>
        </p:spPr>
        <p:txBody>
          <a:bodyPr/>
          <a:lstStyle/>
          <a:p>
            <a:fld id="{6F33E193-63E7-4B3D-B35C-9384754EB023}" type="slidenum">
              <a:rPr lang="en-PH" smtClean="0"/>
              <a:t>‹#›</a:t>
            </a:fld>
            <a:endParaRPr lang="en-PH"/>
          </a:p>
        </p:txBody>
      </p:sp>
    </p:spTree>
    <p:extLst>
      <p:ext uri="{BB962C8B-B14F-4D97-AF65-F5344CB8AC3E}">
        <p14:creationId xmlns:p14="http://schemas.microsoft.com/office/powerpoint/2010/main" val="3464156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3EC6DE-EADE-4763-B757-79F797F0CC49}" type="datetimeFigureOut">
              <a:rPr lang="en-PH" smtClean="0"/>
              <a:t>6/5/2015</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6F33E193-63E7-4B3D-B35C-9384754EB023}" type="slidenum">
              <a:rPr lang="en-PH" smtClean="0"/>
              <a:t>‹#›</a:t>
            </a:fld>
            <a:endParaRPr lang="en-PH"/>
          </a:p>
        </p:txBody>
      </p:sp>
    </p:spTree>
    <p:extLst>
      <p:ext uri="{BB962C8B-B14F-4D97-AF65-F5344CB8AC3E}">
        <p14:creationId xmlns:p14="http://schemas.microsoft.com/office/powerpoint/2010/main" val="3539176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3EC6DE-EADE-4763-B757-79F797F0CC49}" type="datetimeFigureOut">
              <a:rPr lang="en-PH" smtClean="0"/>
              <a:t>6/5/2015</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6F33E193-63E7-4B3D-B35C-9384754EB023}" type="slidenum">
              <a:rPr lang="en-PH" smtClean="0"/>
              <a:t>‹#›</a:t>
            </a:fld>
            <a:endParaRPr lang="en-PH"/>
          </a:p>
        </p:txBody>
      </p:sp>
    </p:spTree>
    <p:extLst>
      <p:ext uri="{BB962C8B-B14F-4D97-AF65-F5344CB8AC3E}">
        <p14:creationId xmlns:p14="http://schemas.microsoft.com/office/powerpoint/2010/main" val="200804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3EC6DE-EADE-4763-B757-79F797F0CC49}" type="datetimeFigureOut">
              <a:rPr lang="en-PH" smtClean="0"/>
              <a:t>6/5/2015</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6F33E193-63E7-4B3D-B35C-9384754EB023}" type="slidenum">
              <a:rPr lang="en-PH" smtClean="0"/>
              <a:t>‹#›</a:t>
            </a:fld>
            <a:endParaRPr lang="en-PH"/>
          </a:p>
        </p:txBody>
      </p:sp>
    </p:spTree>
    <p:extLst>
      <p:ext uri="{BB962C8B-B14F-4D97-AF65-F5344CB8AC3E}">
        <p14:creationId xmlns:p14="http://schemas.microsoft.com/office/powerpoint/2010/main" val="90542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3EC6DE-EADE-4763-B757-79F797F0CC49}" type="datetimeFigureOut">
              <a:rPr lang="en-PH" smtClean="0"/>
              <a:t>6/5/2015</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6F33E193-63E7-4B3D-B35C-9384754EB023}" type="slidenum">
              <a:rPr lang="en-PH" smtClean="0"/>
              <a:t>‹#›</a:t>
            </a:fld>
            <a:endParaRPr lang="en-PH"/>
          </a:p>
        </p:txBody>
      </p:sp>
    </p:spTree>
    <p:extLst>
      <p:ext uri="{BB962C8B-B14F-4D97-AF65-F5344CB8AC3E}">
        <p14:creationId xmlns:p14="http://schemas.microsoft.com/office/powerpoint/2010/main" val="3605296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3EC6DE-EADE-4763-B757-79F797F0CC49}" type="datetimeFigureOut">
              <a:rPr lang="en-PH" smtClean="0"/>
              <a:t>6/5/2015</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6F33E193-63E7-4B3D-B35C-9384754EB023}" type="slidenum">
              <a:rPr lang="en-PH" smtClean="0"/>
              <a:t>‹#›</a:t>
            </a:fld>
            <a:endParaRPr lang="en-PH"/>
          </a:p>
        </p:txBody>
      </p:sp>
    </p:spTree>
    <p:extLst>
      <p:ext uri="{BB962C8B-B14F-4D97-AF65-F5344CB8AC3E}">
        <p14:creationId xmlns:p14="http://schemas.microsoft.com/office/powerpoint/2010/main" val="390390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3EC6DE-EADE-4763-B757-79F797F0CC49}" type="datetimeFigureOut">
              <a:rPr lang="en-PH" smtClean="0"/>
              <a:t>6/5/2015</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6F33E193-63E7-4B3D-B35C-9384754EB023}" type="slidenum">
              <a:rPr lang="en-PH" smtClean="0"/>
              <a:t>‹#›</a:t>
            </a:fld>
            <a:endParaRPr lang="en-PH"/>
          </a:p>
        </p:txBody>
      </p:sp>
    </p:spTree>
    <p:extLst>
      <p:ext uri="{BB962C8B-B14F-4D97-AF65-F5344CB8AC3E}">
        <p14:creationId xmlns:p14="http://schemas.microsoft.com/office/powerpoint/2010/main" val="2372036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3EC6DE-EADE-4763-B757-79F797F0CC49}" type="datetimeFigureOut">
              <a:rPr lang="en-PH" smtClean="0"/>
              <a:t>6/5/2015</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6F33E193-63E7-4B3D-B35C-9384754EB023}" type="slidenum">
              <a:rPr lang="en-PH" smtClean="0"/>
              <a:t>‹#›</a:t>
            </a:fld>
            <a:endParaRPr lang="en-PH"/>
          </a:p>
        </p:txBody>
      </p:sp>
    </p:spTree>
    <p:extLst>
      <p:ext uri="{BB962C8B-B14F-4D97-AF65-F5344CB8AC3E}">
        <p14:creationId xmlns:p14="http://schemas.microsoft.com/office/powerpoint/2010/main" val="3104625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53EC6DE-EADE-4763-B757-79F797F0CC49}" type="datetimeFigureOut">
              <a:rPr lang="en-PH" smtClean="0"/>
              <a:t>6/5/2015</a:t>
            </a:fld>
            <a:endParaRPr lang="en-PH"/>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PH"/>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F33E193-63E7-4B3D-B35C-9384754EB023}" type="slidenum">
              <a:rPr lang="en-PH" smtClean="0"/>
              <a:t>‹#›</a:t>
            </a:fld>
            <a:endParaRPr lang="en-PH"/>
          </a:p>
        </p:txBody>
      </p:sp>
    </p:spTree>
    <p:extLst>
      <p:ext uri="{BB962C8B-B14F-4D97-AF65-F5344CB8AC3E}">
        <p14:creationId xmlns:p14="http://schemas.microsoft.com/office/powerpoint/2010/main" val="2109944231"/>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2480" y="2204315"/>
            <a:ext cx="11212602" cy="2616199"/>
          </a:xfrm>
        </p:spPr>
        <p:txBody>
          <a:bodyPr>
            <a:noAutofit/>
          </a:bodyPr>
          <a:lstStyle/>
          <a:p>
            <a:pPr algn="ctr"/>
            <a:r>
              <a:rPr lang="en-PH" sz="8000" b="1" dirty="0" smtClean="0"/>
              <a:t>Conceptual Anchors of Digital Ethics</a:t>
            </a:r>
            <a:endParaRPr lang="en-PH" sz="8000" b="1" dirty="0"/>
          </a:p>
        </p:txBody>
      </p:sp>
    </p:spTree>
    <p:extLst>
      <p:ext uri="{BB962C8B-B14F-4D97-AF65-F5344CB8AC3E}">
        <p14:creationId xmlns:p14="http://schemas.microsoft.com/office/powerpoint/2010/main" val="2097285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8705" y="2280633"/>
            <a:ext cx="10018713" cy="3124201"/>
          </a:xfrm>
        </p:spPr>
        <p:txBody>
          <a:bodyPr>
            <a:normAutofit fontScale="92500"/>
          </a:bodyPr>
          <a:lstStyle/>
          <a:p>
            <a:pPr marL="0" indent="0" algn="ctr">
              <a:buNone/>
            </a:pPr>
            <a:r>
              <a:rPr lang="en-PH" altLang="en-US" sz="4800" dirty="0" smtClean="0">
                <a:latin typeface="Century Gothic" panose="020B0502020202020204" pitchFamily="34" charset="0"/>
              </a:rPr>
              <a:t>“Understanding </a:t>
            </a:r>
            <a:r>
              <a:rPr lang="en-PH" altLang="en-US" sz="4800" dirty="0">
                <a:latin typeface="Century Gothic" panose="020B0502020202020204" pitchFamily="34" charset="0"/>
              </a:rPr>
              <a:t>the ethics of play is thus more urgent and yet may be more difficult than studying the ethical facets of good work</a:t>
            </a:r>
            <a:r>
              <a:rPr lang="en-PH" altLang="en-US" sz="4800" dirty="0" smtClean="0">
                <a:latin typeface="Century Gothic" panose="020B0502020202020204" pitchFamily="34" charset="0"/>
              </a:rPr>
              <a:t>.”</a:t>
            </a:r>
            <a:endParaRPr lang="en-PH" altLang="en-US" sz="4800" dirty="0">
              <a:latin typeface="Century Gothic" panose="020B0502020202020204" pitchFamily="34" charset="0"/>
            </a:endParaRPr>
          </a:p>
          <a:p>
            <a:pPr marL="0" indent="0" algn="ctr">
              <a:buNone/>
            </a:pPr>
            <a:endParaRPr lang="en-PH" sz="4800" dirty="0">
              <a:latin typeface="Century Gothic" panose="020B0502020202020204" pitchFamily="34" charset="0"/>
            </a:endParaRPr>
          </a:p>
        </p:txBody>
      </p:sp>
    </p:spTree>
    <p:extLst>
      <p:ext uri="{BB962C8B-B14F-4D97-AF65-F5344CB8AC3E}">
        <p14:creationId xmlns:p14="http://schemas.microsoft.com/office/powerpoint/2010/main" val="3800620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PH" altLang="en-US" b="1" dirty="0">
                <a:latin typeface="Century Gothic" panose="020B0502020202020204" pitchFamily="34" charset="0"/>
              </a:rPr>
              <a:t>Conceptual </a:t>
            </a:r>
            <a:r>
              <a:rPr lang="en-PH" altLang="en-US" b="1" dirty="0" smtClean="0">
                <a:latin typeface="Century Gothic" panose="020B0502020202020204" pitchFamily="34" charset="0"/>
              </a:rPr>
              <a:t>Anchors:</a:t>
            </a:r>
            <a:endParaRPr lang="en-PH" b="1" dirty="0">
              <a:latin typeface="Century Gothic" panose="020B0502020202020204" pitchFamily="34" charset="0"/>
            </a:endParaRPr>
          </a:p>
        </p:txBody>
      </p:sp>
      <p:sp>
        <p:nvSpPr>
          <p:cNvPr id="3" name="Content Placeholder 2"/>
          <p:cNvSpPr>
            <a:spLocks noGrp="1"/>
          </p:cNvSpPr>
          <p:nvPr>
            <p:ph idx="1"/>
          </p:nvPr>
        </p:nvSpPr>
        <p:spPr/>
        <p:txBody>
          <a:bodyPr>
            <a:normAutofit fontScale="85000" lnSpcReduction="20000"/>
          </a:bodyPr>
          <a:lstStyle/>
          <a:p>
            <a:pPr marL="0" indent="0" algn="just">
              <a:buNone/>
            </a:pPr>
            <a:r>
              <a:rPr lang="en-PH" altLang="en-US" b="1" dirty="0" smtClean="0"/>
              <a:t>1. Respect </a:t>
            </a:r>
            <a:r>
              <a:rPr lang="en-PH" altLang="en-US" b="1" dirty="0"/>
              <a:t>and ethics</a:t>
            </a:r>
          </a:p>
          <a:p>
            <a:pPr algn="just"/>
            <a:endParaRPr lang="en-PH" altLang="en-US" b="1" dirty="0"/>
          </a:p>
          <a:p>
            <a:pPr algn="just">
              <a:buFontTx/>
              <a:buChar char="-"/>
            </a:pPr>
            <a:r>
              <a:rPr lang="en-PH" altLang="en-US" b="1" u="sng" dirty="0"/>
              <a:t>Respect</a:t>
            </a:r>
            <a:r>
              <a:rPr lang="en-PH" altLang="en-US" dirty="0"/>
              <a:t> involves openness to differences, tolerance of others, and civility toward people, whether or not they are personally known. The respectful person gives others the benefit of the doubt. Respect or disrespect can be observed by and directed toward very young children and will soon be recognized as such</a:t>
            </a:r>
          </a:p>
          <a:p>
            <a:pPr algn="just"/>
            <a:endParaRPr lang="en-PH" altLang="en-US" dirty="0"/>
          </a:p>
          <a:p>
            <a:pPr algn="just">
              <a:buFontTx/>
              <a:buChar char="-"/>
            </a:pPr>
            <a:r>
              <a:rPr lang="en-PH" altLang="en-US" b="1" u="sng" dirty="0"/>
              <a:t>Ethics</a:t>
            </a:r>
            <a:r>
              <a:rPr lang="en-PH" altLang="en-US" dirty="0"/>
              <a:t> presupposes the capacity for thinking in abstract terms about the implications of a given course of action for one’s self, group, profession, community, nation, and world.</a:t>
            </a:r>
          </a:p>
          <a:p>
            <a:pPr algn="just"/>
            <a:endParaRPr lang="en-PH" altLang="en-US" b="1" dirty="0"/>
          </a:p>
          <a:p>
            <a:pPr marL="0" indent="0">
              <a:buNone/>
            </a:pPr>
            <a:endParaRPr lang="en-PH" dirty="0"/>
          </a:p>
        </p:txBody>
      </p:sp>
    </p:spTree>
    <p:extLst>
      <p:ext uri="{BB962C8B-B14F-4D97-AF65-F5344CB8AC3E}">
        <p14:creationId xmlns:p14="http://schemas.microsoft.com/office/powerpoint/2010/main" val="4142915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PH" altLang="en-US" b="1" dirty="0">
                <a:latin typeface="Century Gothic" panose="020B0502020202020204" pitchFamily="34" charset="0"/>
              </a:rPr>
              <a:t>Conceptual </a:t>
            </a:r>
            <a:r>
              <a:rPr lang="en-PH" altLang="en-US" b="1" dirty="0" smtClean="0">
                <a:latin typeface="Century Gothic" panose="020B0502020202020204" pitchFamily="34" charset="0"/>
              </a:rPr>
              <a:t>Anchors:</a:t>
            </a:r>
            <a:endParaRPr lang="en-PH" b="1" dirty="0">
              <a:latin typeface="Century Gothic" panose="020B0502020202020204" pitchFamily="34" charset="0"/>
            </a:endParaRPr>
          </a:p>
        </p:txBody>
      </p:sp>
      <p:sp>
        <p:nvSpPr>
          <p:cNvPr id="3" name="Content Placeholder 2"/>
          <p:cNvSpPr>
            <a:spLocks noGrp="1"/>
          </p:cNvSpPr>
          <p:nvPr>
            <p:ph idx="1"/>
          </p:nvPr>
        </p:nvSpPr>
        <p:spPr/>
        <p:txBody>
          <a:bodyPr>
            <a:normAutofit fontScale="85000" lnSpcReduction="20000"/>
          </a:bodyPr>
          <a:lstStyle/>
          <a:p>
            <a:pPr marL="0" indent="0" algn="just">
              <a:buNone/>
            </a:pPr>
            <a:r>
              <a:rPr lang="en-PH" altLang="en-US" b="1" dirty="0"/>
              <a:t>2. Roles and responsibilities </a:t>
            </a:r>
          </a:p>
          <a:p>
            <a:pPr marL="0" indent="0" algn="just">
              <a:buNone/>
            </a:pPr>
            <a:endParaRPr lang="en-PH" altLang="en-US" dirty="0"/>
          </a:p>
          <a:p>
            <a:pPr algn="just">
              <a:buFontTx/>
              <a:buChar char="-"/>
            </a:pPr>
            <a:r>
              <a:rPr lang="en-PH" altLang="en-US" dirty="0"/>
              <a:t>At the heart of ethics  is responsibility to others  with whom one interacts through various roles- student, athlete, professionals, community resident etc. This roles can be transposed to new media  activities .</a:t>
            </a:r>
          </a:p>
          <a:p>
            <a:pPr algn="just"/>
            <a:endParaRPr lang="en-PH" altLang="en-US" dirty="0"/>
          </a:p>
          <a:p>
            <a:pPr algn="just">
              <a:buFontTx/>
              <a:buChar char="-"/>
            </a:pPr>
            <a:r>
              <a:rPr lang="en-PH" altLang="en-US" dirty="0"/>
              <a:t>Regardless of the context (offline or online, social or work), ethics are part of one’s membership in a group, the roles that one assumes, and the responsibilities that are stated or implied therein. </a:t>
            </a:r>
          </a:p>
          <a:p>
            <a:pPr marL="0" indent="0">
              <a:buNone/>
            </a:pPr>
            <a:endParaRPr lang="en-PH" dirty="0"/>
          </a:p>
        </p:txBody>
      </p:sp>
    </p:spTree>
    <p:extLst>
      <p:ext uri="{BB962C8B-B14F-4D97-AF65-F5344CB8AC3E}">
        <p14:creationId xmlns:p14="http://schemas.microsoft.com/office/powerpoint/2010/main" val="2129628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PH" altLang="en-US" b="1" dirty="0">
                <a:latin typeface="Century Gothic" panose="020B0502020202020204" pitchFamily="34" charset="0"/>
              </a:rPr>
              <a:t>Conceptual </a:t>
            </a:r>
            <a:r>
              <a:rPr lang="en-PH" altLang="en-US" b="1" dirty="0" smtClean="0">
                <a:latin typeface="Century Gothic" panose="020B0502020202020204" pitchFamily="34" charset="0"/>
              </a:rPr>
              <a:t>Anchors:</a:t>
            </a:r>
            <a:endParaRPr lang="en-PH" b="1" dirty="0">
              <a:latin typeface="Century Gothic" panose="020B0502020202020204" pitchFamily="34" charset="0"/>
            </a:endParaRPr>
          </a:p>
        </p:txBody>
      </p:sp>
      <p:sp>
        <p:nvSpPr>
          <p:cNvPr id="3" name="Content Placeholder 2"/>
          <p:cNvSpPr>
            <a:spLocks noGrp="1"/>
          </p:cNvSpPr>
          <p:nvPr>
            <p:ph idx="1"/>
          </p:nvPr>
        </p:nvSpPr>
        <p:spPr>
          <a:xfrm>
            <a:off x="1484310" y="2383661"/>
            <a:ext cx="10505921" cy="3759559"/>
          </a:xfrm>
        </p:spPr>
        <p:txBody>
          <a:bodyPr>
            <a:noAutofit/>
          </a:bodyPr>
          <a:lstStyle/>
          <a:p>
            <a:pPr marL="0" indent="0" algn="just">
              <a:buNone/>
            </a:pPr>
            <a:r>
              <a:rPr lang="en-PH" altLang="en-US" sz="1600" b="1" dirty="0"/>
              <a:t>3. Emic and Etic</a:t>
            </a:r>
          </a:p>
          <a:p>
            <a:pPr algn="just"/>
            <a:endParaRPr lang="en-PH" altLang="en-US" sz="1600" b="1" dirty="0"/>
          </a:p>
          <a:p>
            <a:pPr algn="just">
              <a:buFontTx/>
              <a:buChar char="-"/>
            </a:pPr>
            <a:r>
              <a:rPr lang="en-PH" altLang="en-US" sz="1600" dirty="0"/>
              <a:t>Regardless of the context (offline or online, social or work), ethics are part of one’s membership in a group, the roles that one assumes, and the responsibilities that are stated or implied therein.</a:t>
            </a:r>
          </a:p>
          <a:p>
            <a:pPr algn="just"/>
            <a:endParaRPr lang="en-PH" altLang="en-US" sz="1600" dirty="0"/>
          </a:p>
          <a:p>
            <a:pPr algn="just">
              <a:buFontTx/>
              <a:buChar char="-"/>
            </a:pPr>
            <a:r>
              <a:rPr lang="en-PH" altLang="en-US" sz="1600" dirty="0"/>
              <a:t>Young people may not have an emic (internal) awareness of themselves as playing out various roles, offline and online. However, from an etic (external) perspective, they are assuming roles as students, employees at work, and children to their parents; such roles carry implicit, if not explicit, responsibilities.</a:t>
            </a:r>
          </a:p>
          <a:p>
            <a:pPr algn="just">
              <a:buFontTx/>
              <a:buChar char="-"/>
            </a:pPr>
            <a:endParaRPr lang="en-PH" altLang="en-US" sz="1600" dirty="0"/>
          </a:p>
          <a:p>
            <a:pPr algn="just">
              <a:buFontTx/>
              <a:buChar char="-"/>
            </a:pPr>
            <a:r>
              <a:rPr lang="en-PH" altLang="en-US" sz="1600" dirty="0"/>
              <a:t>Online conduct can have broad consequences that are not easily grasped by young people and are not transparent to them as they blog, post photos and videos on </a:t>
            </a:r>
            <a:r>
              <a:rPr lang="en-PH" altLang="en-US" sz="1600" dirty="0" err="1"/>
              <a:t>MySpace</a:t>
            </a:r>
            <a:r>
              <a:rPr lang="en-PH" altLang="en-US" sz="1600" dirty="0"/>
              <a:t> and YouTube, and interact with known or unknown others in virtual worlds such as Second Life</a:t>
            </a:r>
          </a:p>
          <a:p>
            <a:pPr marL="0" indent="0">
              <a:buNone/>
            </a:pPr>
            <a:endParaRPr lang="en-PH" sz="1600" dirty="0"/>
          </a:p>
        </p:txBody>
      </p:sp>
    </p:spTree>
    <p:extLst>
      <p:ext uri="{BB962C8B-B14F-4D97-AF65-F5344CB8AC3E}">
        <p14:creationId xmlns:p14="http://schemas.microsoft.com/office/powerpoint/2010/main" val="3282873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PH" altLang="en-US" b="1" dirty="0">
                <a:latin typeface="Century Gothic" panose="020B0502020202020204" pitchFamily="34" charset="0"/>
              </a:rPr>
              <a:t>Conceptual </a:t>
            </a:r>
            <a:r>
              <a:rPr lang="en-PH" altLang="en-US" b="1" dirty="0" smtClean="0">
                <a:latin typeface="Century Gothic" panose="020B0502020202020204" pitchFamily="34" charset="0"/>
              </a:rPr>
              <a:t>Anchors:</a:t>
            </a:r>
            <a:endParaRPr lang="en-PH" b="1" dirty="0">
              <a:latin typeface="Century Gothic" panose="020B0502020202020204" pitchFamily="34" charset="0"/>
            </a:endParaRPr>
          </a:p>
        </p:txBody>
      </p:sp>
      <p:sp>
        <p:nvSpPr>
          <p:cNvPr id="3" name="Content Placeholder 2"/>
          <p:cNvSpPr>
            <a:spLocks noGrp="1"/>
          </p:cNvSpPr>
          <p:nvPr>
            <p:ph idx="1"/>
          </p:nvPr>
        </p:nvSpPr>
        <p:spPr>
          <a:xfrm>
            <a:off x="1484310" y="2383661"/>
            <a:ext cx="10505921" cy="3759559"/>
          </a:xfrm>
        </p:spPr>
        <p:txBody>
          <a:bodyPr>
            <a:noAutofit/>
          </a:bodyPr>
          <a:lstStyle/>
          <a:p>
            <a:pPr marL="0" indent="0" algn="just">
              <a:buNone/>
            </a:pPr>
            <a:r>
              <a:rPr lang="en-PH" altLang="en-US" sz="2000" b="1" dirty="0"/>
              <a:t>4. Good Play</a:t>
            </a:r>
          </a:p>
          <a:p>
            <a:pPr algn="just"/>
            <a:endParaRPr lang="en-PH" altLang="en-US" sz="2000" b="1" dirty="0"/>
          </a:p>
          <a:p>
            <a:pPr algn="just">
              <a:buFontTx/>
              <a:buChar char="-"/>
            </a:pPr>
            <a:r>
              <a:rPr lang="en-PH" altLang="en-US" sz="2000" dirty="0"/>
              <a:t>Online conduct that is both meaningful and engaging to the participant and responsible to others in the community in which it is carried out. We consider how and why identity, privacy, ownership and authorship, credibility, and participation are managed in responsible or irresponsible ways by youth in online contexts</a:t>
            </a:r>
          </a:p>
          <a:p>
            <a:pPr algn="just">
              <a:buFontTx/>
              <a:buChar char="-"/>
            </a:pPr>
            <a:endParaRPr lang="en-PH" altLang="en-US" sz="2000" dirty="0"/>
          </a:p>
          <a:p>
            <a:pPr algn="just">
              <a:buFontTx/>
              <a:buChar char="-"/>
            </a:pPr>
            <a:r>
              <a:rPr lang="en-PH" altLang="en-US" sz="2000" dirty="0"/>
              <a:t>Definitions of responsible or ethical conduct in online spaces may differ markedly from offline definitions.</a:t>
            </a:r>
          </a:p>
          <a:p>
            <a:pPr marL="0" indent="0">
              <a:buNone/>
            </a:pPr>
            <a:endParaRPr lang="en-PH" sz="2000" dirty="0"/>
          </a:p>
        </p:txBody>
      </p:sp>
    </p:spTree>
    <p:extLst>
      <p:ext uri="{BB962C8B-B14F-4D97-AF65-F5344CB8AC3E}">
        <p14:creationId xmlns:p14="http://schemas.microsoft.com/office/powerpoint/2010/main" val="2951162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PH" altLang="en-US" sz="3200" b="1" dirty="0"/>
              <a:t>Factors </a:t>
            </a:r>
            <a:r>
              <a:rPr lang="en-PH" altLang="en-US" sz="3200" b="1" dirty="0" smtClean="0"/>
              <a:t>contributing </a:t>
            </a:r>
            <a:r>
              <a:rPr lang="en-PH" altLang="en-US" sz="3200" b="1" dirty="0"/>
              <a:t>to the likelihood of good play:</a:t>
            </a:r>
            <a:br>
              <a:rPr lang="en-PH" altLang="en-US" sz="3200" b="1" dirty="0"/>
            </a:br>
            <a:endParaRPr lang="en-PH" sz="3200" b="1" dirty="0">
              <a:latin typeface="Century Gothic" panose="020B0502020202020204" pitchFamily="34" charset="0"/>
            </a:endParaRPr>
          </a:p>
        </p:txBody>
      </p:sp>
      <p:sp>
        <p:nvSpPr>
          <p:cNvPr id="3" name="Content Placeholder 2"/>
          <p:cNvSpPr>
            <a:spLocks noGrp="1"/>
          </p:cNvSpPr>
          <p:nvPr>
            <p:ph idx="1"/>
          </p:nvPr>
        </p:nvSpPr>
        <p:spPr>
          <a:xfrm>
            <a:off x="1484311" y="1945779"/>
            <a:ext cx="10505921" cy="3759559"/>
          </a:xfrm>
        </p:spPr>
        <p:txBody>
          <a:bodyPr>
            <a:noAutofit/>
          </a:bodyPr>
          <a:lstStyle/>
          <a:p>
            <a:pPr algn="just">
              <a:buFontTx/>
              <a:buAutoNum type="arabicParenBoth"/>
            </a:pPr>
            <a:r>
              <a:rPr lang="en-PH" altLang="en-US" sz="2000" dirty="0"/>
              <a:t>technical literacy and technology availability;</a:t>
            </a:r>
          </a:p>
          <a:p>
            <a:pPr algn="just">
              <a:buFontTx/>
              <a:buAutoNum type="arabicParenBoth"/>
            </a:pPr>
            <a:endParaRPr lang="en-PH" altLang="en-US" sz="2000" dirty="0"/>
          </a:p>
          <a:p>
            <a:pPr algn="just">
              <a:buFontTx/>
              <a:buAutoNum type="arabicParenBoth"/>
            </a:pPr>
            <a:r>
              <a:rPr lang="en-PH" altLang="en-US" sz="2000" dirty="0"/>
              <a:t>Cognitive and moral-centered factors ( including developmental capacities, beliefs and values)</a:t>
            </a:r>
          </a:p>
          <a:p>
            <a:pPr algn="just">
              <a:buFontTx/>
              <a:buAutoNum type="arabicParenBoth"/>
            </a:pPr>
            <a:endParaRPr lang="en-PH" altLang="en-US" sz="2000" dirty="0"/>
          </a:p>
          <a:p>
            <a:pPr algn="just">
              <a:buFontTx/>
              <a:buAutoNum type="arabicParenBoth"/>
            </a:pPr>
            <a:r>
              <a:rPr lang="en-PH" altLang="en-US" sz="2000" dirty="0"/>
              <a:t>Online and offline peer cultures</a:t>
            </a:r>
          </a:p>
          <a:p>
            <a:pPr algn="just">
              <a:buFontTx/>
              <a:buAutoNum type="arabicParenBoth"/>
            </a:pPr>
            <a:endParaRPr lang="en-PH" altLang="en-US" sz="2000" dirty="0"/>
          </a:p>
          <a:p>
            <a:pPr algn="just">
              <a:buFontTx/>
              <a:buAutoNum type="arabicParenBoth"/>
            </a:pPr>
            <a:r>
              <a:rPr lang="en-PH" altLang="en-US" sz="2000" dirty="0"/>
              <a:t>Presence or absence of ethical support ( including adult or peer mentors, educational curricula and explicit or implicit codes of conduct in digital spaces) </a:t>
            </a:r>
          </a:p>
          <a:p>
            <a:pPr marL="0" indent="0">
              <a:buNone/>
            </a:pPr>
            <a:endParaRPr lang="en-PH" sz="2000" dirty="0"/>
          </a:p>
        </p:txBody>
      </p:sp>
    </p:spTree>
    <p:extLst>
      <p:ext uri="{BB962C8B-B14F-4D97-AF65-F5344CB8AC3E}">
        <p14:creationId xmlns:p14="http://schemas.microsoft.com/office/powerpoint/2010/main" val="41375433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TM03457496[[fn=Parallax]]</Template>
  <TotalTime>21</TotalTime>
  <Words>499</Words>
  <Application>Microsoft Office PowerPoint</Application>
  <PresentationFormat>Widescreen</PresentationFormat>
  <Paragraphs>36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Corbel</vt:lpstr>
      <vt:lpstr>Parallax</vt:lpstr>
      <vt:lpstr>Conceptual Anchors of Digital Ethics</vt:lpstr>
      <vt:lpstr>PowerPoint Presentation</vt:lpstr>
      <vt:lpstr>Conceptual Anchors:</vt:lpstr>
      <vt:lpstr>Conceptual Anchors:</vt:lpstr>
      <vt:lpstr>Conceptual Anchors:</vt:lpstr>
      <vt:lpstr>Conceptual Anchors:</vt:lpstr>
      <vt:lpstr>Factors contributing to the likelihood of good play: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Conceptual Anchors of Digital Ethics</dc:title>
  <dc:creator>mao salvador</dc:creator>
  <cp:lastModifiedBy>mao salvador</cp:lastModifiedBy>
  <cp:revision>3</cp:revision>
  <dcterms:created xsi:type="dcterms:W3CDTF">2015-06-05T13:29:20Z</dcterms:created>
  <dcterms:modified xsi:type="dcterms:W3CDTF">2015-06-05T13:50:24Z</dcterms:modified>
</cp:coreProperties>
</file>