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58" r:id="rId14"/>
    <p:sldId id="269" r:id="rId15"/>
    <p:sldId id="268" r:id="rId1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500" autoAdjust="0"/>
    <p:restoredTop sz="95274" autoAdjust="0"/>
  </p:normalViewPr>
  <p:slideViewPr>
    <p:cSldViewPr>
      <p:cViewPr varScale="1">
        <p:scale>
          <a:sx n="63" d="100"/>
          <a:sy n="63" d="100"/>
        </p:scale>
        <p:origin x="102" y="32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1FC65-48E2-4ED3-9959-D89A52399229}" type="doc">
      <dgm:prSet loTypeId="urn:microsoft.com/office/officeart/2011/layout/CircleProcess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PH"/>
        </a:p>
      </dgm:t>
    </dgm:pt>
    <dgm:pt modelId="{94408C67-FFEC-4123-B1D7-12D412A126CC}">
      <dgm:prSet phldrT="[Text]" custT="1"/>
      <dgm:spPr/>
      <dgm:t>
        <a:bodyPr/>
        <a:lstStyle/>
        <a:p>
          <a:r>
            <a:rPr lang="en-PH" sz="1800" b="1" baseline="0" dirty="0" smtClean="0">
              <a:solidFill>
                <a:schemeClr val="bg1"/>
              </a:solidFill>
            </a:rPr>
            <a:t>Coordination</a:t>
          </a:r>
          <a:endParaRPr lang="en-PH" sz="1800" b="1" baseline="0" dirty="0">
            <a:solidFill>
              <a:schemeClr val="bg1"/>
            </a:solidFill>
          </a:endParaRPr>
        </a:p>
      </dgm:t>
    </dgm:pt>
    <dgm:pt modelId="{B445F594-B690-4078-88CE-D10B770B5C78}" type="parTrans" cxnId="{9F38E83B-D29B-40E9-8EE6-ABE9E916EE4F}">
      <dgm:prSet/>
      <dgm:spPr/>
      <dgm:t>
        <a:bodyPr/>
        <a:lstStyle/>
        <a:p>
          <a:endParaRPr lang="en-PH"/>
        </a:p>
      </dgm:t>
    </dgm:pt>
    <dgm:pt modelId="{E5E45F6F-A37B-4240-AEEF-A752EF52D103}" type="sibTrans" cxnId="{9F38E83B-D29B-40E9-8EE6-ABE9E916EE4F}">
      <dgm:prSet/>
      <dgm:spPr/>
      <dgm:t>
        <a:bodyPr/>
        <a:lstStyle/>
        <a:p>
          <a:endParaRPr lang="en-PH"/>
        </a:p>
      </dgm:t>
    </dgm:pt>
    <dgm:pt modelId="{62494D32-92E2-4297-BE11-74DE004A7C55}">
      <dgm:prSet phldrT="[Text]" custT="1"/>
      <dgm:spPr/>
      <dgm:t>
        <a:bodyPr/>
        <a:lstStyle/>
        <a:p>
          <a:r>
            <a:rPr lang="en-PH" sz="1500" b="1" baseline="0" dirty="0" smtClean="0">
              <a:solidFill>
                <a:schemeClr val="bg1"/>
              </a:solidFill>
            </a:rPr>
            <a:t>Implementation</a:t>
          </a:r>
          <a:endParaRPr lang="en-PH" sz="1500" b="1" baseline="0" dirty="0">
            <a:solidFill>
              <a:schemeClr val="bg1"/>
            </a:solidFill>
          </a:endParaRPr>
        </a:p>
      </dgm:t>
    </dgm:pt>
    <dgm:pt modelId="{1BA7DC32-8394-4B24-BF53-B54B0219B637}" type="parTrans" cxnId="{699B478B-9833-4040-B423-FA3897A01CB1}">
      <dgm:prSet/>
      <dgm:spPr/>
      <dgm:t>
        <a:bodyPr/>
        <a:lstStyle/>
        <a:p>
          <a:endParaRPr lang="en-PH"/>
        </a:p>
      </dgm:t>
    </dgm:pt>
    <dgm:pt modelId="{41226CED-3E14-4715-95DB-8F787D2EE65A}" type="sibTrans" cxnId="{699B478B-9833-4040-B423-FA3897A01CB1}">
      <dgm:prSet/>
      <dgm:spPr/>
      <dgm:t>
        <a:bodyPr/>
        <a:lstStyle/>
        <a:p>
          <a:endParaRPr lang="en-PH"/>
        </a:p>
      </dgm:t>
    </dgm:pt>
    <dgm:pt modelId="{A7447FE0-9609-4EA8-9DA8-3C5619BD476D}">
      <dgm:prSet phldrT="[Text]"/>
      <dgm:spPr/>
      <dgm:t>
        <a:bodyPr/>
        <a:lstStyle/>
        <a:p>
          <a:r>
            <a:rPr lang="en-PH" b="1" baseline="0" dirty="0" smtClean="0">
              <a:solidFill>
                <a:schemeClr val="bg1"/>
              </a:solidFill>
            </a:rPr>
            <a:t>Empowerment</a:t>
          </a:r>
          <a:endParaRPr lang="en-PH" b="1" baseline="0" dirty="0">
            <a:solidFill>
              <a:schemeClr val="bg1"/>
            </a:solidFill>
          </a:endParaRPr>
        </a:p>
      </dgm:t>
    </dgm:pt>
    <dgm:pt modelId="{B4ECAF56-1EE4-4F8E-B722-5A485C4578AA}" type="parTrans" cxnId="{45E64044-E196-42AA-A21B-74E74734A27F}">
      <dgm:prSet/>
      <dgm:spPr/>
      <dgm:t>
        <a:bodyPr/>
        <a:lstStyle/>
        <a:p>
          <a:endParaRPr lang="en-PH"/>
        </a:p>
      </dgm:t>
    </dgm:pt>
    <dgm:pt modelId="{30A894DC-9F26-47A5-B14F-36E7DE2857B3}" type="sibTrans" cxnId="{45E64044-E196-42AA-A21B-74E74734A27F}">
      <dgm:prSet/>
      <dgm:spPr/>
      <dgm:t>
        <a:bodyPr/>
        <a:lstStyle/>
        <a:p>
          <a:endParaRPr lang="en-PH"/>
        </a:p>
      </dgm:t>
    </dgm:pt>
    <dgm:pt modelId="{BE40B666-CA60-4674-9614-1DD394F74FC2}">
      <dgm:prSet phldrT="[Text]" custT="1"/>
      <dgm:spPr/>
      <dgm:t>
        <a:bodyPr/>
        <a:lstStyle/>
        <a:p>
          <a:r>
            <a:rPr lang="en-PH" sz="1800" b="1" baseline="0" dirty="0" smtClean="0">
              <a:solidFill>
                <a:schemeClr val="bg1"/>
              </a:solidFill>
            </a:rPr>
            <a:t>Promotion</a:t>
          </a:r>
          <a:endParaRPr lang="en-PH" sz="1800" b="1" baseline="0" dirty="0">
            <a:solidFill>
              <a:schemeClr val="bg1"/>
            </a:solidFill>
          </a:endParaRPr>
        </a:p>
      </dgm:t>
    </dgm:pt>
    <dgm:pt modelId="{C19CDB2F-A188-485D-B8FD-F52DEB2B8C2F}" type="parTrans" cxnId="{8B851C8E-CD34-4ED2-A237-34F1E9BFE8F1}">
      <dgm:prSet/>
      <dgm:spPr/>
      <dgm:t>
        <a:bodyPr/>
        <a:lstStyle/>
        <a:p>
          <a:endParaRPr lang="en-PH"/>
        </a:p>
      </dgm:t>
    </dgm:pt>
    <dgm:pt modelId="{ECBD3EFB-D6BD-4A37-B3FF-2C4788E15856}" type="sibTrans" cxnId="{8B851C8E-CD34-4ED2-A237-34F1E9BFE8F1}">
      <dgm:prSet/>
      <dgm:spPr/>
      <dgm:t>
        <a:bodyPr/>
        <a:lstStyle/>
        <a:p>
          <a:endParaRPr lang="en-PH"/>
        </a:p>
      </dgm:t>
    </dgm:pt>
    <dgm:pt modelId="{DAE53A45-6916-45CD-9D33-8BAE12B79100}" type="pres">
      <dgm:prSet presAssocID="{8DB1FC65-48E2-4ED3-9959-D89A52399229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27EE8F4-B0E1-4C6F-9AF4-30D5073FFDF6}" type="pres">
      <dgm:prSet presAssocID="{A7447FE0-9609-4EA8-9DA8-3C5619BD476D}" presName="Accent4" presStyleCnt="0"/>
      <dgm:spPr/>
    </dgm:pt>
    <dgm:pt modelId="{9FFA5AB8-2077-4A83-8B77-BA56C0A37E04}" type="pres">
      <dgm:prSet presAssocID="{A7447FE0-9609-4EA8-9DA8-3C5619BD476D}" presName="Accent" presStyleLbl="node1" presStyleIdx="0" presStyleCnt="4"/>
      <dgm:spPr/>
    </dgm:pt>
    <dgm:pt modelId="{9A1BEB50-7466-4DFA-85AE-7471AE64AEC6}" type="pres">
      <dgm:prSet presAssocID="{A7447FE0-9609-4EA8-9DA8-3C5619BD476D}" presName="ParentBackground4" presStyleCnt="0"/>
      <dgm:spPr/>
    </dgm:pt>
    <dgm:pt modelId="{CD3CFC8F-3E16-4587-BE70-8B186C3BEF3A}" type="pres">
      <dgm:prSet presAssocID="{A7447FE0-9609-4EA8-9DA8-3C5619BD476D}" presName="ParentBackground" presStyleLbl="fgAcc1" presStyleIdx="0" presStyleCnt="4"/>
      <dgm:spPr/>
    </dgm:pt>
    <dgm:pt modelId="{8B5B4CB9-CD85-423D-AF6D-A19B05A350A0}" type="pres">
      <dgm:prSet presAssocID="{A7447FE0-9609-4EA8-9DA8-3C5619BD476D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07207E5A-6B30-4800-AEF5-5A6F77FFDBC5}" type="pres">
      <dgm:prSet presAssocID="{62494D32-92E2-4297-BE11-74DE004A7C55}" presName="Accent3" presStyleCnt="0"/>
      <dgm:spPr/>
    </dgm:pt>
    <dgm:pt modelId="{14DF57D9-5C57-42CE-BDCF-8FE54E1797FC}" type="pres">
      <dgm:prSet presAssocID="{62494D32-92E2-4297-BE11-74DE004A7C55}" presName="Accent" presStyleLbl="node1" presStyleIdx="1" presStyleCnt="4"/>
      <dgm:spPr/>
    </dgm:pt>
    <dgm:pt modelId="{EE1F91D6-B2ED-4521-B89E-B86BB3B4EF10}" type="pres">
      <dgm:prSet presAssocID="{62494D32-92E2-4297-BE11-74DE004A7C55}" presName="ParentBackground3" presStyleCnt="0"/>
      <dgm:spPr/>
    </dgm:pt>
    <dgm:pt modelId="{0FE64DD2-A45C-438B-AC89-32EA9C7A43F5}" type="pres">
      <dgm:prSet presAssocID="{62494D32-92E2-4297-BE11-74DE004A7C55}" presName="ParentBackground" presStyleLbl="fgAcc1" presStyleIdx="1" presStyleCnt="4"/>
      <dgm:spPr/>
      <dgm:t>
        <a:bodyPr/>
        <a:lstStyle/>
        <a:p>
          <a:endParaRPr lang="en-PH"/>
        </a:p>
      </dgm:t>
    </dgm:pt>
    <dgm:pt modelId="{82F667A6-7D18-4C58-BC9B-9F32E0D4D3F0}" type="pres">
      <dgm:prSet presAssocID="{62494D32-92E2-4297-BE11-74DE004A7C55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5F5A5DCC-72B8-4C5A-89E6-7C6D76D67F25}" type="pres">
      <dgm:prSet presAssocID="{BE40B666-CA60-4674-9614-1DD394F74FC2}" presName="Accent2" presStyleCnt="0"/>
      <dgm:spPr/>
    </dgm:pt>
    <dgm:pt modelId="{5AA5FD20-FA37-47EA-A206-E239A73CA43E}" type="pres">
      <dgm:prSet presAssocID="{BE40B666-CA60-4674-9614-1DD394F74FC2}" presName="Accent" presStyleLbl="node1" presStyleIdx="2" presStyleCnt="4"/>
      <dgm:spPr/>
    </dgm:pt>
    <dgm:pt modelId="{C48420E4-07E3-44FE-9A4E-D224008FEF41}" type="pres">
      <dgm:prSet presAssocID="{BE40B666-CA60-4674-9614-1DD394F74FC2}" presName="ParentBackground2" presStyleCnt="0"/>
      <dgm:spPr/>
    </dgm:pt>
    <dgm:pt modelId="{2AFD417B-4A0B-4008-8C35-32F9BFA26E7A}" type="pres">
      <dgm:prSet presAssocID="{BE40B666-CA60-4674-9614-1DD394F74FC2}" presName="ParentBackground" presStyleLbl="fgAcc1" presStyleIdx="2" presStyleCnt="4"/>
      <dgm:spPr/>
    </dgm:pt>
    <dgm:pt modelId="{2A3C8559-ABB9-465A-8E63-DCFAE2E0B1DF}" type="pres">
      <dgm:prSet presAssocID="{BE40B666-CA60-4674-9614-1DD394F74FC2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ED90FD2-F48A-4B6E-80EE-098F763376C8}" type="pres">
      <dgm:prSet presAssocID="{94408C67-FFEC-4123-B1D7-12D412A126CC}" presName="Accent1" presStyleCnt="0"/>
      <dgm:spPr/>
    </dgm:pt>
    <dgm:pt modelId="{793EAAD0-F0FB-4FDA-A36D-30377088CE19}" type="pres">
      <dgm:prSet presAssocID="{94408C67-FFEC-4123-B1D7-12D412A126CC}" presName="Accent" presStyleLbl="node1" presStyleIdx="3" presStyleCnt="4"/>
      <dgm:spPr/>
    </dgm:pt>
    <dgm:pt modelId="{DEA3F436-361A-450A-8C43-BD16F483635C}" type="pres">
      <dgm:prSet presAssocID="{94408C67-FFEC-4123-B1D7-12D412A126CC}" presName="ParentBackground1" presStyleCnt="0"/>
      <dgm:spPr/>
    </dgm:pt>
    <dgm:pt modelId="{D4999288-5665-409D-92EA-0BFD3FA3F19A}" type="pres">
      <dgm:prSet presAssocID="{94408C67-FFEC-4123-B1D7-12D412A126CC}" presName="ParentBackground" presStyleLbl="fgAcc1" presStyleIdx="3" presStyleCnt="4"/>
      <dgm:spPr/>
      <dgm:t>
        <a:bodyPr/>
        <a:lstStyle/>
        <a:p>
          <a:endParaRPr lang="en-PH"/>
        </a:p>
      </dgm:t>
    </dgm:pt>
    <dgm:pt modelId="{E74C8DC8-C537-409A-918B-53E506412B06}" type="pres">
      <dgm:prSet presAssocID="{94408C67-FFEC-4123-B1D7-12D412A126CC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8B851C8E-CD34-4ED2-A237-34F1E9BFE8F1}" srcId="{8DB1FC65-48E2-4ED3-9959-D89A52399229}" destId="{BE40B666-CA60-4674-9614-1DD394F74FC2}" srcOrd="1" destOrd="0" parTransId="{C19CDB2F-A188-485D-B8FD-F52DEB2B8C2F}" sibTransId="{ECBD3EFB-D6BD-4A37-B3FF-2C4788E15856}"/>
    <dgm:cxn modelId="{725EEED3-C63C-4169-BFA3-8370B1816F15}" type="presOf" srcId="{8DB1FC65-48E2-4ED3-9959-D89A52399229}" destId="{DAE53A45-6916-45CD-9D33-8BAE12B79100}" srcOrd="0" destOrd="0" presId="urn:microsoft.com/office/officeart/2011/layout/CircleProcess"/>
    <dgm:cxn modelId="{87A7178B-2A40-4C1F-B8EF-9E5EB4C50E72}" type="presOf" srcId="{62494D32-92E2-4297-BE11-74DE004A7C55}" destId="{82F667A6-7D18-4C58-BC9B-9F32E0D4D3F0}" srcOrd="1" destOrd="0" presId="urn:microsoft.com/office/officeart/2011/layout/CircleProcess"/>
    <dgm:cxn modelId="{699B478B-9833-4040-B423-FA3897A01CB1}" srcId="{8DB1FC65-48E2-4ED3-9959-D89A52399229}" destId="{62494D32-92E2-4297-BE11-74DE004A7C55}" srcOrd="2" destOrd="0" parTransId="{1BA7DC32-8394-4B24-BF53-B54B0219B637}" sibTransId="{41226CED-3E14-4715-95DB-8F787D2EE65A}"/>
    <dgm:cxn modelId="{00DDFA2C-1F66-4F04-A08C-2EE36E0CA4F1}" type="presOf" srcId="{A7447FE0-9609-4EA8-9DA8-3C5619BD476D}" destId="{CD3CFC8F-3E16-4587-BE70-8B186C3BEF3A}" srcOrd="0" destOrd="0" presId="urn:microsoft.com/office/officeart/2011/layout/CircleProcess"/>
    <dgm:cxn modelId="{C3B13BD0-56DE-49DB-B669-8A990E532F67}" type="presOf" srcId="{BE40B666-CA60-4674-9614-1DD394F74FC2}" destId="{2A3C8559-ABB9-465A-8E63-DCFAE2E0B1DF}" srcOrd="1" destOrd="0" presId="urn:microsoft.com/office/officeart/2011/layout/CircleProcess"/>
    <dgm:cxn modelId="{65A087AD-7103-4625-AE44-D53640020350}" type="presOf" srcId="{BE40B666-CA60-4674-9614-1DD394F74FC2}" destId="{2AFD417B-4A0B-4008-8C35-32F9BFA26E7A}" srcOrd="0" destOrd="0" presId="urn:microsoft.com/office/officeart/2011/layout/CircleProcess"/>
    <dgm:cxn modelId="{9F38E83B-D29B-40E9-8EE6-ABE9E916EE4F}" srcId="{8DB1FC65-48E2-4ED3-9959-D89A52399229}" destId="{94408C67-FFEC-4123-B1D7-12D412A126CC}" srcOrd="0" destOrd="0" parTransId="{B445F594-B690-4078-88CE-D10B770B5C78}" sibTransId="{E5E45F6F-A37B-4240-AEEF-A752EF52D103}"/>
    <dgm:cxn modelId="{41E11AE7-F525-4A87-B96E-D2B735914284}" type="presOf" srcId="{94408C67-FFEC-4123-B1D7-12D412A126CC}" destId="{E74C8DC8-C537-409A-918B-53E506412B06}" srcOrd="1" destOrd="0" presId="urn:microsoft.com/office/officeart/2011/layout/CircleProcess"/>
    <dgm:cxn modelId="{8370B43E-4FF4-4C12-974D-2E0019D11324}" type="presOf" srcId="{62494D32-92E2-4297-BE11-74DE004A7C55}" destId="{0FE64DD2-A45C-438B-AC89-32EA9C7A43F5}" srcOrd="0" destOrd="0" presId="urn:microsoft.com/office/officeart/2011/layout/CircleProcess"/>
    <dgm:cxn modelId="{45E64044-E196-42AA-A21B-74E74734A27F}" srcId="{8DB1FC65-48E2-4ED3-9959-D89A52399229}" destId="{A7447FE0-9609-4EA8-9DA8-3C5619BD476D}" srcOrd="3" destOrd="0" parTransId="{B4ECAF56-1EE4-4F8E-B722-5A485C4578AA}" sibTransId="{30A894DC-9F26-47A5-B14F-36E7DE2857B3}"/>
    <dgm:cxn modelId="{2816BD80-AB17-45F9-B188-8E9467B2288B}" type="presOf" srcId="{94408C67-FFEC-4123-B1D7-12D412A126CC}" destId="{D4999288-5665-409D-92EA-0BFD3FA3F19A}" srcOrd="0" destOrd="0" presId="urn:microsoft.com/office/officeart/2011/layout/CircleProcess"/>
    <dgm:cxn modelId="{AE92651E-DFAA-4FF7-8C53-5D09567A38A3}" type="presOf" srcId="{A7447FE0-9609-4EA8-9DA8-3C5619BD476D}" destId="{8B5B4CB9-CD85-423D-AF6D-A19B05A350A0}" srcOrd="1" destOrd="0" presId="urn:microsoft.com/office/officeart/2011/layout/CircleProcess"/>
    <dgm:cxn modelId="{DBD388D7-2731-493C-B2FA-B21C50B6F8BF}" type="presParOf" srcId="{DAE53A45-6916-45CD-9D33-8BAE12B79100}" destId="{027EE8F4-B0E1-4C6F-9AF4-30D5073FFDF6}" srcOrd="0" destOrd="0" presId="urn:microsoft.com/office/officeart/2011/layout/CircleProcess"/>
    <dgm:cxn modelId="{FC4D7FC2-13A5-48CC-A3FF-2DD0E2EEA55B}" type="presParOf" srcId="{027EE8F4-B0E1-4C6F-9AF4-30D5073FFDF6}" destId="{9FFA5AB8-2077-4A83-8B77-BA56C0A37E04}" srcOrd="0" destOrd="0" presId="urn:microsoft.com/office/officeart/2011/layout/CircleProcess"/>
    <dgm:cxn modelId="{E3EC1E70-1153-47F5-B864-BDA4CA46D815}" type="presParOf" srcId="{DAE53A45-6916-45CD-9D33-8BAE12B79100}" destId="{9A1BEB50-7466-4DFA-85AE-7471AE64AEC6}" srcOrd="1" destOrd="0" presId="urn:microsoft.com/office/officeart/2011/layout/CircleProcess"/>
    <dgm:cxn modelId="{D7FD1CAC-B136-4490-91F3-52837AB35880}" type="presParOf" srcId="{9A1BEB50-7466-4DFA-85AE-7471AE64AEC6}" destId="{CD3CFC8F-3E16-4587-BE70-8B186C3BEF3A}" srcOrd="0" destOrd="0" presId="urn:microsoft.com/office/officeart/2011/layout/CircleProcess"/>
    <dgm:cxn modelId="{B68228FB-1BCF-47C2-B4F3-4319EBE22271}" type="presParOf" srcId="{DAE53A45-6916-45CD-9D33-8BAE12B79100}" destId="{8B5B4CB9-CD85-423D-AF6D-A19B05A350A0}" srcOrd="2" destOrd="0" presId="urn:microsoft.com/office/officeart/2011/layout/CircleProcess"/>
    <dgm:cxn modelId="{9FD5C984-71D2-43B9-B288-817600583AFE}" type="presParOf" srcId="{DAE53A45-6916-45CD-9D33-8BAE12B79100}" destId="{07207E5A-6B30-4800-AEF5-5A6F77FFDBC5}" srcOrd="3" destOrd="0" presId="urn:microsoft.com/office/officeart/2011/layout/CircleProcess"/>
    <dgm:cxn modelId="{BEDA1C95-E6D5-478C-83CF-9AADCD3A7BA9}" type="presParOf" srcId="{07207E5A-6B30-4800-AEF5-5A6F77FFDBC5}" destId="{14DF57D9-5C57-42CE-BDCF-8FE54E1797FC}" srcOrd="0" destOrd="0" presId="urn:microsoft.com/office/officeart/2011/layout/CircleProcess"/>
    <dgm:cxn modelId="{E6766BA1-B765-45C4-8028-2492D7A2213F}" type="presParOf" srcId="{DAE53A45-6916-45CD-9D33-8BAE12B79100}" destId="{EE1F91D6-B2ED-4521-B89E-B86BB3B4EF10}" srcOrd="4" destOrd="0" presId="urn:microsoft.com/office/officeart/2011/layout/CircleProcess"/>
    <dgm:cxn modelId="{09932FB6-9792-4AFE-B7DC-F1F7D5C4EB91}" type="presParOf" srcId="{EE1F91D6-B2ED-4521-B89E-B86BB3B4EF10}" destId="{0FE64DD2-A45C-438B-AC89-32EA9C7A43F5}" srcOrd="0" destOrd="0" presId="urn:microsoft.com/office/officeart/2011/layout/CircleProcess"/>
    <dgm:cxn modelId="{E6468F01-33A2-4550-9ADD-BE60310D149A}" type="presParOf" srcId="{DAE53A45-6916-45CD-9D33-8BAE12B79100}" destId="{82F667A6-7D18-4C58-BC9B-9F32E0D4D3F0}" srcOrd="5" destOrd="0" presId="urn:microsoft.com/office/officeart/2011/layout/CircleProcess"/>
    <dgm:cxn modelId="{755EECE1-2AB4-43EA-B6DB-56DFBC60574D}" type="presParOf" srcId="{DAE53A45-6916-45CD-9D33-8BAE12B79100}" destId="{5F5A5DCC-72B8-4C5A-89E6-7C6D76D67F25}" srcOrd="6" destOrd="0" presId="urn:microsoft.com/office/officeart/2011/layout/CircleProcess"/>
    <dgm:cxn modelId="{81F7E96F-A215-4C98-92B6-61587106ECBF}" type="presParOf" srcId="{5F5A5DCC-72B8-4C5A-89E6-7C6D76D67F25}" destId="{5AA5FD20-FA37-47EA-A206-E239A73CA43E}" srcOrd="0" destOrd="0" presId="urn:microsoft.com/office/officeart/2011/layout/CircleProcess"/>
    <dgm:cxn modelId="{C01690E4-2C7F-48EC-87D8-DE93657A71AA}" type="presParOf" srcId="{DAE53A45-6916-45CD-9D33-8BAE12B79100}" destId="{C48420E4-07E3-44FE-9A4E-D224008FEF41}" srcOrd="7" destOrd="0" presId="urn:microsoft.com/office/officeart/2011/layout/CircleProcess"/>
    <dgm:cxn modelId="{298854C2-ED6F-41BD-92DD-72D86A40905C}" type="presParOf" srcId="{C48420E4-07E3-44FE-9A4E-D224008FEF41}" destId="{2AFD417B-4A0B-4008-8C35-32F9BFA26E7A}" srcOrd="0" destOrd="0" presId="urn:microsoft.com/office/officeart/2011/layout/CircleProcess"/>
    <dgm:cxn modelId="{15A8A7D2-DF17-4478-833E-252D464954DC}" type="presParOf" srcId="{DAE53A45-6916-45CD-9D33-8BAE12B79100}" destId="{2A3C8559-ABB9-465A-8E63-DCFAE2E0B1DF}" srcOrd="8" destOrd="0" presId="urn:microsoft.com/office/officeart/2011/layout/CircleProcess"/>
    <dgm:cxn modelId="{2690B959-11A6-41D4-81F9-26159C60C377}" type="presParOf" srcId="{DAE53A45-6916-45CD-9D33-8BAE12B79100}" destId="{3ED90FD2-F48A-4B6E-80EE-098F763376C8}" srcOrd="9" destOrd="0" presId="urn:microsoft.com/office/officeart/2011/layout/CircleProcess"/>
    <dgm:cxn modelId="{720003E1-D02E-42CD-BBDB-A727590A74E7}" type="presParOf" srcId="{3ED90FD2-F48A-4B6E-80EE-098F763376C8}" destId="{793EAAD0-F0FB-4FDA-A36D-30377088CE19}" srcOrd="0" destOrd="0" presId="urn:microsoft.com/office/officeart/2011/layout/CircleProcess"/>
    <dgm:cxn modelId="{01BC6CBF-4BA2-40D3-9DE2-2E6E309528BA}" type="presParOf" srcId="{DAE53A45-6916-45CD-9D33-8BAE12B79100}" destId="{DEA3F436-361A-450A-8C43-BD16F483635C}" srcOrd="10" destOrd="0" presId="urn:microsoft.com/office/officeart/2011/layout/CircleProcess"/>
    <dgm:cxn modelId="{6C69342A-3C36-4093-80AD-D2AA7B797B8A}" type="presParOf" srcId="{DEA3F436-361A-450A-8C43-BD16F483635C}" destId="{D4999288-5665-409D-92EA-0BFD3FA3F19A}" srcOrd="0" destOrd="0" presId="urn:microsoft.com/office/officeart/2011/layout/CircleProcess"/>
    <dgm:cxn modelId="{DBD91BC6-A878-45A9-99EA-E98E492D99DC}" type="presParOf" srcId="{DAE53A45-6916-45CD-9D33-8BAE12B79100}" destId="{E74C8DC8-C537-409A-918B-53E506412B06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A5AB8-2077-4A83-8B77-BA56C0A37E04}">
      <dsp:nvSpPr>
        <dsp:cNvPr id="0" name=""/>
        <dsp:cNvSpPr/>
      </dsp:nvSpPr>
      <dsp:spPr>
        <a:xfrm>
          <a:off x="7690785" y="876381"/>
          <a:ext cx="2321823" cy="23219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3CFC8F-3E16-4587-BE70-8B186C3BEF3A}">
      <dsp:nvSpPr>
        <dsp:cNvPr id="0" name=""/>
        <dsp:cNvSpPr/>
      </dsp:nvSpPr>
      <dsp:spPr>
        <a:xfrm>
          <a:off x="7768445" y="953792"/>
          <a:ext cx="2167499" cy="216711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800" b="1" kern="1200" baseline="0" dirty="0" smtClean="0">
              <a:solidFill>
                <a:schemeClr val="bg1"/>
              </a:solidFill>
            </a:rPr>
            <a:t>Empowerment</a:t>
          </a:r>
          <a:endParaRPr lang="en-PH" sz="1800" b="1" kern="1200" baseline="0" dirty="0">
            <a:solidFill>
              <a:schemeClr val="bg1"/>
            </a:solidFill>
          </a:endParaRPr>
        </a:p>
      </dsp:txBody>
      <dsp:txXfrm>
        <a:off x="8078087" y="1263439"/>
        <a:ext cx="1548213" cy="1547825"/>
      </dsp:txXfrm>
    </dsp:sp>
    <dsp:sp modelId="{14DF57D9-5C57-42CE-BDCF-8FE54E1797FC}">
      <dsp:nvSpPr>
        <dsp:cNvPr id="0" name=""/>
        <dsp:cNvSpPr/>
      </dsp:nvSpPr>
      <dsp:spPr>
        <a:xfrm rot="2700000">
          <a:off x="5281327" y="876217"/>
          <a:ext cx="2321861" cy="2321861"/>
        </a:xfrm>
        <a:prstGeom prst="teardrop">
          <a:avLst>
            <a:gd name="adj" fmla="val 100000"/>
          </a:avLst>
        </a:prstGeom>
        <a:solidFill>
          <a:schemeClr val="accent5">
            <a:hueOff val="4657915"/>
            <a:satOff val="-8845"/>
            <a:lumOff val="9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E64DD2-A45C-438B-AC89-32EA9C7A43F5}">
      <dsp:nvSpPr>
        <dsp:cNvPr id="0" name=""/>
        <dsp:cNvSpPr/>
      </dsp:nvSpPr>
      <dsp:spPr>
        <a:xfrm>
          <a:off x="5368962" y="953792"/>
          <a:ext cx="2167499" cy="216711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500" b="1" kern="1200" baseline="0" dirty="0" smtClean="0">
              <a:solidFill>
                <a:schemeClr val="bg1"/>
              </a:solidFill>
            </a:rPr>
            <a:t>Implementation</a:t>
          </a:r>
          <a:endParaRPr lang="en-PH" sz="1500" b="1" kern="1200" baseline="0" dirty="0">
            <a:solidFill>
              <a:schemeClr val="bg1"/>
            </a:solidFill>
          </a:endParaRPr>
        </a:p>
      </dsp:txBody>
      <dsp:txXfrm>
        <a:off x="5678605" y="1263439"/>
        <a:ext cx="1548213" cy="1547825"/>
      </dsp:txXfrm>
    </dsp:sp>
    <dsp:sp modelId="{5AA5FD20-FA37-47EA-A206-E239A73CA43E}">
      <dsp:nvSpPr>
        <dsp:cNvPr id="0" name=""/>
        <dsp:cNvSpPr/>
      </dsp:nvSpPr>
      <dsp:spPr>
        <a:xfrm rot="2700000">
          <a:off x="2891801" y="876217"/>
          <a:ext cx="2321861" cy="2321861"/>
        </a:xfrm>
        <a:prstGeom prst="teardrop">
          <a:avLst>
            <a:gd name="adj" fmla="val 100000"/>
          </a:avLst>
        </a:prstGeom>
        <a:solidFill>
          <a:schemeClr val="accent5">
            <a:hueOff val="9315829"/>
            <a:satOff val="-17689"/>
            <a:lumOff val="18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FD417B-4A0B-4008-8C35-32F9BFA26E7A}">
      <dsp:nvSpPr>
        <dsp:cNvPr id="0" name=""/>
        <dsp:cNvSpPr/>
      </dsp:nvSpPr>
      <dsp:spPr>
        <a:xfrm>
          <a:off x="2969479" y="953792"/>
          <a:ext cx="2167499" cy="216711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800" b="1" kern="1200" baseline="0" dirty="0" smtClean="0">
              <a:solidFill>
                <a:schemeClr val="bg1"/>
              </a:solidFill>
            </a:rPr>
            <a:t>Promotion</a:t>
          </a:r>
          <a:endParaRPr lang="en-PH" sz="1800" b="1" kern="1200" baseline="0" dirty="0">
            <a:solidFill>
              <a:schemeClr val="bg1"/>
            </a:solidFill>
          </a:endParaRPr>
        </a:p>
      </dsp:txBody>
      <dsp:txXfrm>
        <a:off x="3279122" y="1263439"/>
        <a:ext cx="1548213" cy="1547825"/>
      </dsp:txXfrm>
    </dsp:sp>
    <dsp:sp modelId="{793EAAD0-F0FB-4FDA-A36D-30377088CE19}">
      <dsp:nvSpPr>
        <dsp:cNvPr id="0" name=""/>
        <dsp:cNvSpPr/>
      </dsp:nvSpPr>
      <dsp:spPr>
        <a:xfrm rot="2700000">
          <a:off x="492318" y="876217"/>
          <a:ext cx="2321861" cy="2321861"/>
        </a:xfrm>
        <a:prstGeom prst="teardrop">
          <a:avLst>
            <a:gd name="adj" fmla="val 100000"/>
          </a:avLst>
        </a:prstGeom>
        <a:solidFill>
          <a:schemeClr val="accent5">
            <a:hueOff val="13973743"/>
            <a:satOff val="-26534"/>
            <a:lumOff val="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999288-5665-409D-92EA-0BFD3FA3F19A}">
      <dsp:nvSpPr>
        <dsp:cNvPr id="0" name=""/>
        <dsp:cNvSpPr/>
      </dsp:nvSpPr>
      <dsp:spPr>
        <a:xfrm>
          <a:off x="569997" y="953792"/>
          <a:ext cx="2167499" cy="216711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800" b="1" kern="1200" baseline="0" dirty="0" smtClean="0">
              <a:solidFill>
                <a:schemeClr val="bg1"/>
              </a:solidFill>
            </a:rPr>
            <a:t>Coordination</a:t>
          </a:r>
          <a:endParaRPr lang="en-PH" sz="1800" b="1" kern="1200" baseline="0" dirty="0">
            <a:solidFill>
              <a:schemeClr val="bg1"/>
            </a:solidFill>
          </a:endParaRPr>
        </a:p>
      </dsp:txBody>
      <dsp:txXfrm>
        <a:off x="879639" y="1263439"/>
        <a:ext cx="1548213" cy="1547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11/11/2015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11/11/2015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Introduction: What is Development Communication?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Module 1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173162"/>
          </a:xfrm>
        </p:spPr>
        <p:txBody>
          <a:bodyPr>
            <a:normAutofit/>
          </a:bodyPr>
          <a:lstStyle/>
          <a:p>
            <a:pPr algn="just"/>
            <a:r>
              <a:rPr lang="en-PH" sz="2400" b="1" dirty="0">
                <a:solidFill>
                  <a:srgbClr val="0070C0"/>
                </a:solidFill>
              </a:rPr>
              <a:t>Characteristics of a new ‘village level worker’ or development communication practitioner</a:t>
            </a:r>
            <a:r>
              <a:rPr lang="en-PH" sz="2400" b="1" dirty="0" smtClean="0">
                <a:solidFill>
                  <a:srgbClr val="0070C0"/>
                </a:solidFill>
              </a:rPr>
              <a:t>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PH" dirty="0" smtClean="0">
                <a:latin typeface="+mj-lt"/>
              </a:rPr>
              <a:t>community needs at heart commitment to let</a:t>
            </a:r>
          </a:p>
          <a:p>
            <a:pPr algn="just"/>
            <a:r>
              <a:rPr lang="en-PH" dirty="0" smtClean="0">
                <a:latin typeface="+mj-lt"/>
              </a:rPr>
              <a:t>communities lead: "I will follow"</a:t>
            </a:r>
          </a:p>
          <a:p>
            <a:pPr algn="just"/>
            <a:r>
              <a:rPr lang="en-PH" dirty="0" smtClean="0">
                <a:latin typeface="+mj-lt"/>
              </a:rPr>
              <a:t>responsive: "I want to make a difference"</a:t>
            </a:r>
          </a:p>
          <a:p>
            <a:pPr algn="just"/>
            <a:r>
              <a:rPr lang="en-PH" dirty="0" smtClean="0">
                <a:latin typeface="+mj-lt"/>
              </a:rPr>
              <a:t>multi-skilled and adaptable</a:t>
            </a:r>
          </a:p>
          <a:p>
            <a:pPr algn="just"/>
            <a:r>
              <a:rPr lang="en-PH" dirty="0" smtClean="0">
                <a:latin typeface="+mj-lt"/>
              </a:rPr>
              <a:t>knowledgeable on many areas of government, structures, </a:t>
            </a:r>
            <a:r>
              <a:rPr lang="en-PH" dirty="0" err="1" smtClean="0">
                <a:latin typeface="+mj-lt"/>
              </a:rPr>
              <a:t>programmes</a:t>
            </a:r>
            <a:r>
              <a:rPr lang="en-PH" dirty="0" smtClean="0">
                <a:latin typeface="+mj-lt"/>
              </a:rPr>
              <a:t>, policies - well read (but not an expert on everything rather a referral specialist)</a:t>
            </a: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7433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173162"/>
          </a:xfrm>
        </p:spPr>
        <p:txBody>
          <a:bodyPr>
            <a:normAutofit/>
          </a:bodyPr>
          <a:lstStyle/>
          <a:p>
            <a:pPr algn="just"/>
            <a:r>
              <a:rPr lang="en-PH" sz="2400" b="1" dirty="0">
                <a:solidFill>
                  <a:srgbClr val="0070C0"/>
                </a:solidFill>
              </a:rPr>
              <a:t>Characteristics of a new ‘village level worker’ or development communication practitioner</a:t>
            </a:r>
            <a:r>
              <a:rPr lang="en-PH" sz="2400" b="1" dirty="0" smtClean="0">
                <a:solidFill>
                  <a:srgbClr val="0070C0"/>
                </a:solidFill>
              </a:rPr>
              <a:t>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PH" dirty="0">
                <a:latin typeface="+mj-lt"/>
              </a:rPr>
              <a:t>good facilitation skills</a:t>
            </a:r>
          </a:p>
          <a:p>
            <a:pPr algn="just"/>
            <a:r>
              <a:rPr lang="en-PH" dirty="0">
                <a:latin typeface="+mj-lt"/>
              </a:rPr>
              <a:t>strong knowledge of the district in which I work - history, people, language, economic base, structures, gate keepers, institutions, Contact Details</a:t>
            </a:r>
          </a:p>
          <a:p>
            <a:pPr algn="just"/>
            <a:r>
              <a:rPr lang="en-PH" dirty="0">
                <a:latin typeface="+mj-lt"/>
              </a:rPr>
              <a:t>creative: strong knowledge of the creative methods of development communication</a:t>
            </a:r>
          </a:p>
          <a:p>
            <a:pPr algn="just"/>
            <a:r>
              <a:rPr lang="en-PH" dirty="0">
                <a:latin typeface="+mj-lt"/>
              </a:rPr>
              <a:t>knows and accepts own limitations: "I know when I should pass on to the departmental expert so as to offer my main client - the citizen - the best service"</a:t>
            </a:r>
          </a:p>
          <a:p>
            <a:pPr marL="0" indent="0" algn="just">
              <a:buNone/>
            </a:pPr>
            <a:endParaRPr lang="en-PH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232751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>
                <a:solidFill>
                  <a:srgbClr val="0070C0"/>
                </a:solidFill>
              </a:rPr>
              <a:t>D</a:t>
            </a:r>
            <a:r>
              <a:rPr lang="en-PH" b="1" dirty="0" smtClean="0">
                <a:solidFill>
                  <a:srgbClr val="0070C0"/>
                </a:solidFill>
              </a:rPr>
              <a:t>evelopment </a:t>
            </a:r>
            <a:r>
              <a:rPr lang="en-PH" b="1" dirty="0">
                <a:solidFill>
                  <a:srgbClr val="0070C0"/>
                </a:solidFill>
              </a:rPr>
              <a:t>communication </a:t>
            </a:r>
            <a:r>
              <a:rPr lang="en-PH" b="1" dirty="0" smtClean="0">
                <a:solidFill>
                  <a:srgbClr val="0070C0"/>
                </a:solidFill>
              </a:rPr>
              <a:t>officer tasks: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en-PH" dirty="0" smtClean="0">
                <a:latin typeface="+mj-lt"/>
              </a:rPr>
              <a:t>Networking</a:t>
            </a:r>
          </a:p>
          <a:p>
            <a:pPr marL="457200" indent="-457200" algn="just">
              <a:buAutoNum type="arabicPeriod"/>
            </a:pPr>
            <a:r>
              <a:rPr lang="en-PH" dirty="0" smtClean="0">
                <a:latin typeface="+mj-lt"/>
              </a:rPr>
              <a:t>Facilitating</a:t>
            </a:r>
            <a:endParaRPr lang="en-PH" dirty="0">
              <a:latin typeface="+mj-lt"/>
            </a:endParaRPr>
          </a:p>
          <a:p>
            <a:pPr marL="457200" indent="-457200" algn="just">
              <a:buAutoNum type="arabicPeriod"/>
            </a:pPr>
            <a:r>
              <a:rPr lang="en-PH" dirty="0" smtClean="0">
                <a:latin typeface="+mj-lt"/>
              </a:rPr>
              <a:t>Interviewing</a:t>
            </a:r>
            <a:endParaRPr lang="en-PH" dirty="0">
              <a:latin typeface="+mj-lt"/>
            </a:endParaRPr>
          </a:p>
          <a:p>
            <a:pPr marL="457200" indent="-457200" algn="just">
              <a:buAutoNum type="arabicPeriod"/>
            </a:pPr>
            <a:r>
              <a:rPr lang="en-PH" dirty="0" smtClean="0">
                <a:latin typeface="+mj-lt"/>
              </a:rPr>
              <a:t>interpreting </a:t>
            </a:r>
            <a:r>
              <a:rPr lang="en-PH" dirty="0">
                <a:latin typeface="+mj-lt"/>
              </a:rPr>
              <a:t>information (</a:t>
            </a:r>
            <a:r>
              <a:rPr lang="en-PH" dirty="0" smtClean="0">
                <a:latin typeface="+mj-lt"/>
              </a:rPr>
              <a:t>intermediary)</a:t>
            </a:r>
          </a:p>
          <a:p>
            <a:pPr marL="457200" indent="-457200" algn="just">
              <a:buAutoNum type="arabicPeriod"/>
            </a:pPr>
            <a:r>
              <a:rPr lang="en-PH" dirty="0" smtClean="0">
                <a:latin typeface="+mj-lt"/>
              </a:rPr>
              <a:t>techno-</a:t>
            </a:r>
            <a:r>
              <a:rPr lang="en-PH" dirty="0" err="1" smtClean="0">
                <a:latin typeface="+mj-lt"/>
              </a:rPr>
              <a:t>mediary</a:t>
            </a:r>
            <a:r>
              <a:rPr lang="en-PH" dirty="0">
                <a:latin typeface="+mj-lt"/>
              </a:rPr>
              <a:t>: selling and </a:t>
            </a:r>
            <a:r>
              <a:rPr lang="en-PH" dirty="0" smtClean="0">
                <a:latin typeface="+mj-lt"/>
              </a:rPr>
              <a:t>familiarizing </a:t>
            </a:r>
            <a:r>
              <a:rPr lang="en-PH" dirty="0">
                <a:latin typeface="+mj-lt"/>
              </a:rPr>
              <a:t>communities with the great value technology offers</a:t>
            </a: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57265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>
                <a:solidFill>
                  <a:srgbClr val="0070C0"/>
                </a:solidFill>
              </a:rPr>
              <a:t>Development communication officer tasks: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05536" y="1907698"/>
            <a:ext cx="9753598" cy="42672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en-PH" dirty="0" smtClean="0">
                <a:latin typeface="+mj-lt"/>
              </a:rPr>
              <a:t>Referring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en-PH" dirty="0" smtClean="0">
                <a:latin typeface="+mj-lt"/>
              </a:rPr>
              <a:t>researching</a:t>
            </a:r>
            <a:r>
              <a:rPr lang="en-PH" dirty="0">
                <a:latin typeface="+mj-lt"/>
              </a:rPr>
              <a:t>: specifically, "How do I do informal research - running group discussions, focus groups, easy questionnaires, community meetings/</a:t>
            </a:r>
            <a:r>
              <a:rPr lang="en-PH" dirty="0" err="1">
                <a:latin typeface="+mj-lt"/>
              </a:rPr>
              <a:t>imbizos</a:t>
            </a:r>
            <a:r>
              <a:rPr lang="en-PH" dirty="0">
                <a:latin typeface="+mj-lt"/>
              </a:rPr>
              <a:t>, writing up case studies which describe scenarios, secondary or documentary research; where to get it, what this constitutes, how do I use it</a:t>
            </a:r>
            <a:r>
              <a:rPr lang="en-PH" dirty="0" smtClean="0">
                <a:latin typeface="+mj-lt"/>
              </a:rPr>
              <a:t>?“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en-PH" dirty="0" smtClean="0">
                <a:latin typeface="+mj-lt"/>
              </a:rPr>
              <a:t>some training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en-PH" dirty="0" smtClean="0">
                <a:latin typeface="+mj-lt"/>
              </a:rPr>
              <a:t>a </a:t>
            </a:r>
            <a:r>
              <a:rPr lang="en-PH" dirty="0">
                <a:latin typeface="+mj-lt"/>
              </a:rPr>
              <a:t>number of roles associated with my status as an employee of the public service: administration, reporting, financial issues </a:t>
            </a:r>
            <a:r>
              <a:rPr lang="en-PH" dirty="0" err="1">
                <a:latin typeface="+mj-lt"/>
              </a:rPr>
              <a:t>etc</a:t>
            </a:r>
            <a:endParaRPr lang="en-PH" dirty="0">
              <a:latin typeface="+mj-lt"/>
            </a:endParaRPr>
          </a:p>
          <a:p>
            <a:pPr marL="457200" indent="-457200" algn="just">
              <a:buFont typeface="+mj-lt"/>
              <a:buAutoNum type="arabicPeriod" startAt="6"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768779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/>
              <a:t>D</a:t>
            </a:r>
            <a:r>
              <a:rPr lang="en-PH" b="1" dirty="0" smtClean="0"/>
              <a:t>evelopment </a:t>
            </a:r>
            <a:r>
              <a:rPr lang="en-PH" b="1" dirty="0"/>
              <a:t>C</a:t>
            </a:r>
            <a:r>
              <a:rPr lang="en-PH" b="1" dirty="0" smtClean="0"/>
              <a:t>ommunication process: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584026" cy="4267200"/>
          </a:xfrm>
        </p:spPr>
        <p:txBody>
          <a:bodyPr>
            <a:normAutofit lnSpcReduction="10000"/>
          </a:bodyPr>
          <a:lstStyle/>
          <a:p>
            <a:r>
              <a:rPr lang="en-PH" b="1" dirty="0">
                <a:solidFill>
                  <a:srgbClr val="0070C0"/>
                </a:solidFill>
                <a:latin typeface="+mj-lt"/>
              </a:rPr>
              <a:t>Step 1: </a:t>
            </a:r>
            <a:r>
              <a:rPr lang="en-PH" dirty="0">
                <a:latin typeface="+mj-lt"/>
              </a:rPr>
              <a:t>Proximity to the receiver</a:t>
            </a:r>
          </a:p>
          <a:p>
            <a:r>
              <a:rPr lang="en-PH" b="1" dirty="0">
                <a:solidFill>
                  <a:srgbClr val="0070C0"/>
                </a:solidFill>
                <a:latin typeface="+mj-lt"/>
              </a:rPr>
              <a:t>Step 2: </a:t>
            </a:r>
            <a:r>
              <a:rPr lang="en-PH" dirty="0">
                <a:latin typeface="+mj-lt"/>
              </a:rPr>
              <a:t>Establish credibility</a:t>
            </a:r>
          </a:p>
          <a:p>
            <a:r>
              <a:rPr lang="en-PH" b="1" dirty="0">
                <a:solidFill>
                  <a:srgbClr val="0070C0"/>
                </a:solidFill>
                <a:latin typeface="+mj-lt"/>
              </a:rPr>
              <a:t>Step 3: </a:t>
            </a:r>
            <a:r>
              <a:rPr lang="en-PH" dirty="0">
                <a:latin typeface="+mj-lt"/>
              </a:rPr>
              <a:t>Consultation</a:t>
            </a:r>
          </a:p>
          <a:p>
            <a:r>
              <a:rPr lang="en-PH" b="1" dirty="0">
                <a:solidFill>
                  <a:srgbClr val="0070C0"/>
                </a:solidFill>
                <a:latin typeface="+mj-lt"/>
              </a:rPr>
              <a:t>Step 4: </a:t>
            </a:r>
            <a:r>
              <a:rPr lang="en-PH" dirty="0">
                <a:latin typeface="+mj-lt"/>
              </a:rPr>
              <a:t>Involve receivers in planning (message design or info product)</a:t>
            </a:r>
          </a:p>
          <a:p>
            <a:r>
              <a:rPr lang="en-PH" b="1" dirty="0">
                <a:solidFill>
                  <a:srgbClr val="0070C0"/>
                </a:solidFill>
                <a:latin typeface="+mj-lt"/>
              </a:rPr>
              <a:t>Step 5: </a:t>
            </a:r>
            <a:r>
              <a:rPr lang="en-PH" dirty="0">
                <a:latin typeface="+mj-lt"/>
              </a:rPr>
              <a:t>The message is developed and the </a:t>
            </a:r>
            <a:r>
              <a:rPr lang="en-PH" dirty="0" err="1">
                <a:latin typeface="+mj-lt"/>
              </a:rPr>
              <a:t>programme</a:t>
            </a:r>
            <a:r>
              <a:rPr lang="en-PH" dirty="0">
                <a:latin typeface="+mj-lt"/>
              </a:rPr>
              <a:t> runs</a:t>
            </a:r>
          </a:p>
          <a:p>
            <a:r>
              <a:rPr lang="en-PH" b="1" dirty="0">
                <a:solidFill>
                  <a:srgbClr val="0070C0"/>
                </a:solidFill>
                <a:latin typeface="+mj-lt"/>
              </a:rPr>
              <a:t>Step 6: </a:t>
            </a:r>
            <a:r>
              <a:rPr lang="en-PH" dirty="0">
                <a:latin typeface="+mj-lt"/>
              </a:rPr>
              <a:t>Evaluate the message/</a:t>
            </a:r>
            <a:r>
              <a:rPr lang="en-PH" dirty="0" err="1">
                <a:latin typeface="+mj-lt"/>
              </a:rPr>
              <a:t>programme</a:t>
            </a:r>
            <a:endParaRPr lang="en-PH" dirty="0">
              <a:latin typeface="+mj-lt"/>
            </a:endParaRPr>
          </a:p>
          <a:p>
            <a:r>
              <a:rPr lang="en-PH" b="1" dirty="0">
                <a:solidFill>
                  <a:srgbClr val="0070C0"/>
                </a:solidFill>
                <a:latin typeface="+mj-lt"/>
              </a:rPr>
              <a:t>Step 7: </a:t>
            </a:r>
            <a:r>
              <a:rPr lang="en-PH" dirty="0">
                <a:latin typeface="+mj-lt"/>
              </a:rPr>
              <a:t>Next phase of planning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01836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Development Communication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70012" y="1905000"/>
            <a:ext cx="9736428" cy="4267200"/>
          </a:xfrm>
        </p:spPr>
        <p:txBody>
          <a:bodyPr>
            <a:normAutofit/>
          </a:bodyPr>
          <a:lstStyle/>
          <a:p>
            <a:pPr algn="just"/>
            <a:r>
              <a:rPr lang="en-PH" sz="2200" dirty="0">
                <a:latin typeface="+mj-lt"/>
              </a:rPr>
              <a:t>A</a:t>
            </a:r>
            <a:r>
              <a:rPr lang="en-PH" sz="2200" dirty="0" smtClean="0">
                <a:latin typeface="+mj-lt"/>
              </a:rPr>
              <a:t>n </a:t>
            </a:r>
            <a:r>
              <a:rPr lang="en-PH" sz="2200" dirty="0">
                <a:latin typeface="+mj-lt"/>
              </a:rPr>
              <a:t>approach to communication which provides communities with information they can use in bettering their lives, which aims at making public </a:t>
            </a:r>
            <a:r>
              <a:rPr lang="en-PH" sz="2200" dirty="0" smtClean="0">
                <a:latin typeface="+mj-lt"/>
              </a:rPr>
              <a:t>programs </a:t>
            </a:r>
            <a:r>
              <a:rPr lang="en-PH" sz="2200" dirty="0">
                <a:latin typeface="+mj-lt"/>
              </a:rPr>
              <a:t>and policies real, meaningful and sustainable. </a:t>
            </a:r>
            <a:endParaRPr lang="en-PH" sz="2200" dirty="0" smtClean="0">
              <a:latin typeface="+mj-lt"/>
            </a:endParaRPr>
          </a:p>
          <a:p>
            <a:pPr algn="just"/>
            <a:r>
              <a:rPr lang="en-PH" sz="2200" dirty="0">
                <a:latin typeface="+mj-lt"/>
              </a:rPr>
              <a:t>I</a:t>
            </a:r>
            <a:r>
              <a:rPr lang="en-PH" sz="2200" dirty="0" smtClean="0">
                <a:latin typeface="+mj-lt"/>
              </a:rPr>
              <a:t>nformation </a:t>
            </a:r>
            <a:r>
              <a:rPr lang="en-PH" sz="2200" dirty="0">
                <a:latin typeface="+mj-lt"/>
              </a:rPr>
              <a:t>must be applied in some way as part of community development but it must also address information needs which communities themselves identified. </a:t>
            </a:r>
            <a:endParaRPr lang="en-PH" sz="2200" dirty="0" smtClean="0">
              <a:latin typeface="+mj-lt"/>
            </a:endParaRPr>
          </a:p>
          <a:p>
            <a:pPr algn="just"/>
            <a:r>
              <a:rPr lang="en-PH" sz="2200" dirty="0" smtClean="0">
                <a:latin typeface="+mj-lt"/>
              </a:rPr>
              <a:t>The outcome </a:t>
            </a:r>
            <a:r>
              <a:rPr lang="en-PH" sz="2200" dirty="0">
                <a:latin typeface="+mj-lt"/>
              </a:rPr>
              <a:t>of </a:t>
            </a:r>
            <a:r>
              <a:rPr lang="en-PH" sz="2200" dirty="0" smtClean="0">
                <a:latin typeface="+mj-lt"/>
              </a:rPr>
              <a:t>the </a:t>
            </a:r>
            <a:r>
              <a:rPr lang="en-PH" sz="2200" dirty="0">
                <a:latin typeface="+mj-lt"/>
              </a:rPr>
              <a:t>approach, in short, is to make a difference in the quality of life of communities.</a:t>
            </a:r>
            <a:endParaRPr lang="en-US" sz="22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Nora </a:t>
            </a:r>
            <a:r>
              <a:rPr lang="en-US" b="1" dirty="0" err="1" smtClean="0">
                <a:solidFill>
                  <a:srgbClr val="0070C0"/>
                </a:solidFill>
              </a:rPr>
              <a:t>Quebral</a:t>
            </a:r>
            <a:r>
              <a:rPr lang="en-US" b="1" dirty="0" smtClean="0">
                <a:solidFill>
                  <a:srgbClr val="0070C0"/>
                </a:solidFill>
              </a:rPr>
              <a:t> defined </a:t>
            </a:r>
            <a:r>
              <a:rPr lang="en-US" b="1" dirty="0" err="1" smtClean="0">
                <a:solidFill>
                  <a:srgbClr val="0070C0"/>
                </a:solidFill>
              </a:rPr>
              <a:t>DevComm</a:t>
            </a:r>
            <a:r>
              <a:rPr lang="en-US" b="1" dirty="0" smtClean="0">
                <a:solidFill>
                  <a:srgbClr val="0070C0"/>
                </a:solidFill>
              </a:rPr>
              <a:t> as </a:t>
            </a:r>
            <a:r>
              <a:rPr lang="en-US" b="1" dirty="0" err="1" smtClean="0">
                <a:solidFill>
                  <a:srgbClr val="0070C0"/>
                </a:solidFill>
              </a:rPr>
              <a:t>foolows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677398" cy="426720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PH" dirty="0">
                <a:latin typeface="+mj-lt"/>
              </a:rPr>
              <a:t>Development communication is the art and science of human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PH" dirty="0" smtClean="0">
                <a:latin typeface="+mj-lt"/>
              </a:rPr>
              <a:t>A communication </a:t>
            </a:r>
            <a:r>
              <a:rPr lang="en-PH" dirty="0">
                <a:latin typeface="+mj-lt"/>
              </a:rPr>
              <a:t>applied to the speedy transformation of a country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PH" dirty="0">
                <a:latin typeface="+mj-lt"/>
              </a:rPr>
              <a:t>T</a:t>
            </a:r>
            <a:r>
              <a:rPr lang="en-PH" dirty="0" smtClean="0">
                <a:latin typeface="+mj-lt"/>
              </a:rPr>
              <a:t>he </a:t>
            </a:r>
            <a:r>
              <a:rPr lang="en-PH" dirty="0">
                <a:latin typeface="+mj-lt"/>
              </a:rPr>
              <a:t>mass of its people from poverty to a dynamic state of economic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PH" dirty="0">
                <a:latin typeface="+mj-lt"/>
              </a:rPr>
              <a:t>G</a:t>
            </a:r>
            <a:r>
              <a:rPr lang="en-PH" dirty="0" smtClean="0">
                <a:latin typeface="+mj-lt"/>
              </a:rPr>
              <a:t>rowth </a:t>
            </a:r>
            <a:r>
              <a:rPr lang="en-PH" dirty="0">
                <a:latin typeface="+mj-lt"/>
              </a:rPr>
              <a:t>that makes possible greater social equality and the larger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PH" dirty="0">
                <a:latin typeface="+mj-lt"/>
              </a:rPr>
              <a:t>F</a:t>
            </a:r>
            <a:r>
              <a:rPr lang="en-PH" dirty="0" smtClean="0">
                <a:latin typeface="+mj-lt"/>
              </a:rPr>
              <a:t>ulfillment </a:t>
            </a:r>
            <a:r>
              <a:rPr lang="en-PH" dirty="0">
                <a:latin typeface="+mj-lt"/>
              </a:rPr>
              <a:t>of the human potential. 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1044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63060" y="457200"/>
            <a:ext cx="9143998" cy="1020762"/>
          </a:xfrm>
        </p:spPr>
        <p:txBody>
          <a:bodyPr>
            <a:normAutofit fontScale="90000"/>
          </a:bodyPr>
          <a:lstStyle/>
          <a:p>
            <a:r>
              <a:rPr lang="en-PH" b="1" dirty="0">
                <a:solidFill>
                  <a:srgbClr val="0070C0"/>
                </a:solidFill>
              </a:rPr>
              <a:t>The discipline of communication offers the development process a number of inputs: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842" y="1863266"/>
            <a:ext cx="9753598" cy="4267200"/>
          </a:xfrm>
        </p:spPr>
        <p:txBody>
          <a:bodyPr>
            <a:normAutofit/>
          </a:bodyPr>
          <a:lstStyle/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en-US" dirty="0">
                <a:latin typeface="+mj-lt"/>
              </a:rPr>
              <a:t>a way to survey a new environment especially by establishing consultative vehicles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en-US" dirty="0">
                <a:latin typeface="+mj-lt"/>
              </a:rPr>
              <a:t>a way of raising consciousness and awareness amongst communities of issues pertaining to a better life for all - something to aspire to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en-US" dirty="0">
                <a:latin typeface="+mj-lt"/>
              </a:rPr>
              <a:t>a way of promoting feedback - a dynamic two-way process can be set up between people and ‘developers’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en-US" dirty="0">
                <a:latin typeface="+mj-lt"/>
              </a:rPr>
              <a:t>a way to teach new skills selling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en-US" dirty="0">
                <a:latin typeface="+mj-lt"/>
              </a:rPr>
              <a:t>a national dream and a vehicle for </a:t>
            </a:r>
            <a:r>
              <a:rPr lang="en-US" altLang="en-US" dirty="0" err="1">
                <a:latin typeface="+mj-lt"/>
              </a:rPr>
              <a:t>programmes</a:t>
            </a:r>
            <a:r>
              <a:rPr lang="en-US" altLang="en-US" dirty="0">
                <a:latin typeface="+mj-lt"/>
              </a:rPr>
              <a:t> directed at nation building </a:t>
            </a:r>
          </a:p>
        </p:txBody>
      </p:sp>
    </p:spTree>
    <p:extLst>
      <p:ext uri="{BB962C8B-B14F-4D97-AF65-F5344CB8AC3E}">
        <p14:creationId xmlns:p14="http://schemas.microsoft.com/office/powerpoint/2010/main" val="19758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Communication for Development: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74017378"/>
              </p:ext>
            </p:extLst>
          </p:nvPr>
        </p:nvGraphicFramePr>
        <p:xfrm>
          <a:off x="921399" y="1785541"/>
          <a:ext cx="10024054" cy="4074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6364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448798" cy="12493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Key Elements of </a:t>
            </a:r>
            <a:r>
              <a:rPr lang="en-US" sz="4000" b="1" dirty="0" err="1" smtClean="0">
                <a:solidFill>
                  <a:srgbClr val="0070C0"/>
                </a:solidFill>
              </a:rPr>
              <a:t>DevComm</a:t>
            </a:r>
            <a:r>
              <a:rPr lang="en-US" sz="4000" b="1" dirty="0" smtClean="0">
                <a:solidFill>
                  <a:srgbClr val="0070C0"/>
                </a:solidFill>
              </a:rPr>
              <a:t> Approach: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982198" cy="42672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500"/>
              </a:spcBef>
              <a:buAutoNum type="arabicPeriod"/>
            </a:pPr>
            <a:r>
              <a:rPr lang="en-PH" dirty="0" smtClean="0">
                <a:latin typeface="+mj-lt"/>
              </a:rPr>
              <a:t>It </a:t>
            </a:r>
            <a:r>
              <a:rPr lang="en-PH" dirty="0">
                <a:latin typeface="+mj-lt"/>
              </a:rPr>
              <a:t>is </a:t>
            </a:r>
            <a:r>
              <a:rPr lang="en-PH" dirty="0" smtClean="0">
                <a:latin typeface="+mj-lt"/>
              </a:rPr>
              <a:t>responsive</a:t>
            </a:r>
          </a:p>
          <a:p>
            <a:pPr marL="457200" indent="-457200">
              <a:lnSpc>
                <a:spcPct val="100000"/>
              </a:lnSpc>
              <a:spcBef>
                <a:spcPts val="500"/>
              </a:spcBef>
              <a:buAutoNum type="arabicPeriod"/>
            </a:pPr>
            <a:r>
              <a:rPr lang="en-PH" dirty="0">
                <a:latin typeface="+mj-lt"/>
              </a:rPr>
              <a:t>It hinges on </a:t>
            </a:r>
            <a:r>
              <a:rPr lang="en-PH" dirty="0" smtClean="0">
                <a:latin typeface="+mj-lt"/>
              </a:rPr>
              <a:t>feedback</a:t>
            </a:r>
          </a:p>
          <a:p>
            <a:pPr marL="457200" indent="-457200">
              <a:lnSpc>
                <a:spcPct val="100000"/>
              </a:lnSpc>
              <a:spcBef>
                <a:spcPts val="500"/>
              </a:spcBef>
              <a:buAutoNum type="arabicPeriod"/>
            </a:pPr>
            <a:r>
              <a:rPr lang="en-PH" dirty="0">
                <a:latin typeface="+mj-lt"/>
              </a:rPr>
              <a:t>Innovation and </a:t>
            </a:r>
            <a:r>
              <a:rPr lang="en-PH" dirty="0" smtClean="0">
                <a:latin typeface="+mj-lt"/>
              </a:rPr>
              <a:t>creativity</a:t>
            </a:r>
          </a:p>
          <a:p>
            <a:pPr marL="457200" indent="-457200">
              <a:lnSpc>
                <a:spcPct val="100000"/>
              </a:lnSpc>
              <a:spcBef>
                <a:spcPts val="500"/>
              </a:spcBef>
              <a:buAutoNum type="arabicPeriod"/>
            </a:pPr>
            <a:r>
              <a:rPr lang="en-PH" dirty="0">
                <a:latin typeface="+mj-lt"/>
              </a:rPr>
              <a:t>Independent </a:t>
            </a:r>
            <a:r>
              <a:rPr lang="en-PH" dirty="0" smtClean="0">
                <a:latin typeface="+mj-lt"/>
              </a:rPr>
              <a:t>validation (not just </a:t>
            </a:r>
            <a:r>
              <a:rPr lang="en-PH" dirty="0" err="1" smtClean="0">
                <a:latin typeface="+mj-lt"/>
              </a:rPr>
              <a:t>govt</a:t>
            </a:r>
            <a:r>
              <a:rPr lang="en-PH" dirty="0" smtClean="0">
                <a:latin typeface="+mj-lt"/>
              </a:rPr>
              <a:t> speak, independent entities are acknowledge)</a:t>
            </a:r>
          </a:p>
          <a:p>
            <a:pPr marL="457200" indent="-457200">
              <a:lnSpc>
                <a:spcPct val="100000"/>
              </a:lnSpc>
              <a:spcBef>
                <a:spcPts val="500"/>
              </a:spcBef>
              <a:buAutoNum type="arabicPeriod"/>
            </a:pPr>
            <a:r>
              <a:rPr lang="en-PH" dirty="0">
                <a:latin typeface="+mj-lt"/>
              </a:rPr>
              <a:t>It’s about sustainability and </a:t>
            </a:r>
            <a:r>
              <a:rPr lang="en-PH" dirty="0" smtClean="0">
                <a:latin typeface="+mj-lt"/>
              </a:rPr>
              <a:t>continuity</a:t>
            </a:r>
            <a:endParaRPr lang="en-US" dirty="0">
              <a:latin typeface="+mj-lt"/>
            </a:endParaRPr>
          </a:p>
          <a:p>
            <a:pPr marL="457200" indent="-457200">
              <a:lnSpc>
                <a:spcPct val="100000"/>
              </a:lnSpc>
              <a:spcBef>
                <a:spcPts val="500"/>
              </a:spcBef>
              <a:buAutoNum type="arabicPeriod"/>
            </a:pPr>
            <a:r>
              <a:rPr lang="en-PH" dirty="0">
                <a:latin typeface="+mj-lt"/>
              </a:rPr>
              <a:t>It’s about establishing common ground with communities who are to be the recipients of the information/message</a:t>
            </a:r>
            <a:endParaRPr lang="en-PH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3960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448798" cy="12493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Key Elements of </a:t>
            </a:r>
            <a:r>
              <a:rPr lang="en-US" sz="4000" b="1" dirty="0" err="1" smtClean="0">
                <a:solidFill>
                  <a:srgbClr val="0070C0"/>
                </a:solidFill>
              </a:rPr>
              <a:t>DevComm</a:t>
            </a:r>
            <a:r>
              <a:rPr lang="en-US" sz="4000" b="1" dirty="0" smtClean="0">
                <a:solidFill>
                  <a:srgbClr val="0070C0"/>
                </a:solidFill>
              </a:rPr>
              <a:t> Approach: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982198" cy="4267200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spcBef>
                <a:spcPts val="500"/>
              </a:spcBef>
              <a:buFont typeface="+mj-lt"/>
              <a:buAutoNum type="arabicPeriod" startAt="7"/>
            </a:pPr>
            <a:r>
              <a:rPr lang="en-PH" dirty="0">
                <a:latin typeface="+mj-lt"/>
              </a:rPr>
              <a:t>It’s about community </a:t>
            </a:r>
            <a:r>
              <a:rPr lang="en-PH" dirty="0" smtClean="0">
                <a:latin typeface="+mj-lt"/>
              </a:rPr>
              <a:t>participation</a:t>
            </a:r>
          </a:p>
          <a:p>
            <a:pPr marL="457200" indent="-457200" algn="just">
              <a:lnSpc>
                <a:spcPct val="100000"/>
              </a:lnSpc>
              <a:spcBef>
                <a:spcPts val="500"/>
              </a:spcBef>
              <a:buFont typeface="+mj-lt"/>
              <a:buAutoNum type="arabicPeriod" startAt="7"/>
            </a:pPr>
            <a:r>
              <a:rPr lang="en-PH" dirty="0">
                <a:latin typeface="+mj-lt"/>
              </a:rPr>
              <a:t>It’s about access and visibility of government where government is no longer a distant and unknown entity in community development experiences</a:t>
            </a:r>
            <a:r>
              <a:rPr lang="en-PH" dirty="0" smtClean="0">
                <a:latin typeface="+mj-lt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500"/>
              </a:spcBef>
              <a:buFont typeface="+mj-lt"/>
              <a:buAutoNum type="arabicPeriod" startAt="7"/>
            </a:pPr>
            <a:r>
              <a:rPr lang="en-PH" dirty="0">
                <a:latin typeface="+mj-lt"/>
              </a:rPr>
              <a:t>It’s about the use of simple and relevant language</a:t>
            </a:r>
            <a:endParaRPr lang="en-PH" dirty="0" smtClean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450727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000" b="1" dirty="0">
                <a:solidFill>
                  <a:srgbClr val="0070C0"/>
                </a:solidFill>
              </a:rPr>
              <a:t>Methods used for </a:t>
            </a:r>
            <a:r>
              <a:rPr lang="en-PH" sz="4000" b="1" dirty="0" err="1" smtClean="0">
                <a:solidFill>
                  <a:srgbClr val="0070C0"/>
                </a:solidFill>
              </a:rPr>
              <a:t>devcomm</a:t>
            </a:r>
            <a:r>
              <a:rPr lang="en-PH" sz="4000" b="1" dirty="0" smtClean="0">
                <a:solidFill>
                  <a:srgbClr val="0070C0"/>
                </a:solidFill>
              </a:rPr>
              <a:t>: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PH" dirty="0" smtClean="0"/>
              <a:t>The </a:t>
            </a:r>
            <a:r>
              <a:rPr lang="en-PH" dirty="0"/>
              <a:t>local adopter: gets case studies or pilots </a:t>
            </a:r>
            <a:r>
              <a:rPr lang="en-PH" dirty="0" err="1"/>
              <a:t>programmes</a:t>
            </a:r>
            <a:r>
              <a:rPr lang="en-PH" dirty="0"/>
              <a:t> going</a:t>
            </a:r>
            <a:r>
              <a:rPr lang="en-PH" dirty="0" smtClean="0"/>
              <a:t>.</a:t>
            </a:r>
            <a:endParaRPr lang="en-US" dirty="0">
              <a:latin typeface="+mj-lt"/>
            </a:endParaRPr>
          </a:p>
          <a:p>
            <a:pPr marL="457200" indent="-457200">
              <a:buAutoNum type="arabicPeriod"/>
            </a:pPr>
            <a:r>
              <a:rPr lang="en-PH" dirty="0"/>
              <a:t>A community liaison </a:t>
            </a:r>
            <a:r>
              <a:rPr lang="en-PH" dirty="0" err="1"/>
              <a:t>programme</a:t>
            </a:r>
            <a:r>
              <a:rPr lang="en-PH" dirty="0"/>
              <a:t> which links with the life rhythms of </a:t>
            </a:r>
            <a:r>
              <a:rPr lang="en-PH" dirty="0"/>
              <a:t>a</a:t>
            </a:r>
            <a:r>
              <a:rPr lang="en-PH" dirty="0" smtClean="0"/>
              <a:t> </a:t>
            </a:r>
            <a:r>
              <a:rPr lang="en-PH" dirty="0"/>
              <a:t>community</a:t>
            </a:r>
            <a:r>
              <a:rPr lang="en-PH" dirty="0" smtClean="0"/>
              <a:t>:</a:t>
            </a:r>
          </a:p>
          <a:p>
            <a:pPr marL="457200" indent="-457200">
              <a:buAutoNum type="arabicPeriod"/>
            </a:pPr>
            <a:r>
              <a:rPr lang="en-PH" dirty="0"/>
              <a:t>Video: basic training in this skill and securing sponsorship of equipment</a:t>
            </a:r>
            <a:r>
              <a:rPr lang="en-PH" dirty="0" smtClean="0"/>
              <a:t>.</a:t>
            </a:r>
          </a:p>
          <a:p>
            <a:pPr marL="457200" indent="-457200">
              <a:buAutoNum type="arabicPeriod"/>
            </a:pPr>
            <a:r>
              <a:rPr lang="en-PH" dirty="0"/>
              <a:t>A youth project capturing how young people feel about their lives </a:t>
            </a:r>
            <a:r>
              <a:rPr lang="en-PH" dirty="0" smtClean="0"/>
              <a:t>in a particular area.</a:t>
            </a:r>
          </a:p>
          <a:p>
            <a:pPr marL="457200" indent="-457200">
              <a:buAutoNum type="arabicPeriod"/>
            </a:pPr>
            <a:r>
              <a:rPr lang="en-PH" dirty="0"/>
              <a:t>Discussion </a:t>
            </a:r>
            <a:r>
              <a:rPr lang="en-PH" dirty="0" smtClean="0"/>
              <a:t>circle – stakeholders or representatives to community members.</a:t>
            </a:r>
            <a:endParaRPr lang="en-PH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84453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000" b="1" dirty="0">
                <a:solidFill>
                  <a:srgbClr val="0070C0"/>
                </a:solidFill>
              </a:rPr>
              <a:t>Methods used for </a:t>
            </a:r>
            <a:r>
              <a:rPr lang="en-PH" sz="4000" b="1" dirty="0" err="1">
                <a:solidFill>
                  <a:srgbClr val="0070C0"/>
                </a:solidFill>
              </a:rPr>
              <a:t>devcomm</a:t>
            </a:r>
            <a:r>
              <a:rPr lang="en-PH" sz="4000" b="1" dirty="0">
                <a:solidFill>
                  <a:srgbClr val="0070C0"/>
                </a:solidFill>
              </a:rPr>
              <a:t>:</a:t>
            </a:r>
            <a:endParaRPr lang="en-US"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 startAt="7"/>
            </a:pPr>
            <a:r>
              <a:rPr lang="en-PH" dirty="0" smtClean="0">
                <a:latin typeface="+mj-lt"/>
              </a:rPr>
              <a:t>Radio </a:t>
            </a:r>
            <a:r>
              <a:rPr lang="en-PH" dirty="0">
                <a:latin typeface="+mj-lt"/>
              </a:rPr>
              <a:t>forums: live broadcasts or programming for the burgeoning community radio sector</a:t>
            </a:r>
            <a:r>
              <a:rPr lang="en-PH" dirty="0" smtClean="0">
                <a:latin typeface="+mj-lt"/>
              </a:rPr>
              <a:t>.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en-PH" dirty="0">
                <a:latin typeface="+mj-lt"/>
              </a:rPr>
              <a:t>Community participation </a:t>
            </a:r>
            <a:r>
              <a:rPr lang="en-PH" dirty="0" smtClean="0">
                <a:latin typeface="+mj-lt"/>
              </a:rPr>
              <a:t>vehicles and other possible helping sectors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en-PH" dirty="0" smtClean="0">
                <a:latin typeface="+mj-lt"/>
              </a:rPr>
              <a:t>Other medium: television, cassette tapes, folkloric drama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COMM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4019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971</Words>
  <Application>Microsoft Office PowerPoint</Application>
  <PresentationFormat>Custom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Consolas</vt:lpstr>
      <vt:lpstr>Corbel</vt:lpstr>
      <vt:lpstr>Wingdings</vt:lpstr>
      <vt:lpstr>Chalkboard 16x9</vt:lpstr>
      <vt:lpstr>Introduction: What is Development Communication?</vt:lpstr>
      <vt:lpstr>Development Communication</vt:lpstr>
      <vt:lpstr>Nora Quebral defined DevComm as foolows:</vt:lpstr>
      <vt:lpstr>The discipline of communication offers the development process a number of inputs:</vt:lpstr>
      <vt:lpstr>Communication for Development:</vt:lpstr>
      <vt:lpstr>Key Elements of DevComm Approach:</vt:lpstr>
      <vt:lpstr>Key Elements of DevComm Approach:</vt:lpstr>
      <vt:lpstr>Methods used for devcomm:</vt:lpstr>
      <vt:lpstr>Methods used for devcomm:</vt:lpstr>
      <vt:lpstr>Characteristics of a new ‘village level worker’ or development communication practitioner:</vt:lpstr>
      <vt:lpstr>Characteristics of a new ‘village level worker’ or development communication practitioner:</vt:lpstr>
      <vt:lpstr>Development communication officer tasks:</vt:lpstr>
      <vt:lpstr>Development communication officer tasks:</vt:lpstr>
      <vt:lpstr>Development Communication process: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2015-11-11T06:46:12Z</dcterms:created>
  <dcterms:modified xsi:type="dcterms:W3CDTF">2015-11-11T13:41:38Z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