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1"/>
  </p:notesMasterIdLst>
  <p:handoutMasterIdLst>
    <p:handoutMasterId r:id="rId22"/>
  </p:handoutMasterIdLst>
  <p:sldIdLst>
    <p:sldId id="256" r:id="rId3"/>
    <p:sldId id="258" r:id="rId4"/>
    <p:sldId id="257" r:id="rId5"/>
    <p:sldId id="266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7" r:id="rId14"/>
    <p:sldId id="271" r:id="rId15"/>
    <p:sldId id="272" r:id="rId16"/>
    <p:sldId id="270" r:id="rId17"/>
    <p:sldId id="273" r:id="rId18"/>
    <p:sldId id="268" r:id="rId19"/>
    <p:sldId id="274" r:id="rId20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15" autoAdjust="0"/>
    <p:restoredTop sz="95274" autoAdjust="0"/>
  </p:normalViewPr>
  <p:slideViewPr>
    <p:cSldViewPr>
      <p:cViewPr varScale="1">
        <p:scale>
          <a:sx n="74" d="100"/>
          <a:sy n="74" d="100"/>
        </p:scale>
        <p:origin x="354" y="72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1986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11/11/2015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grpSp>
        <p:nvGrpSpPr>
          <p:cNvPr id="256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line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7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5" name="line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8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0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6" name="line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5" name="frame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" name="frame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11/11/2015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/>
              <a:pPr/>
              <a:t>11/11/2015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//upload.wikimedia.org/wikipedia/commons/5/55/DLSL_Official_Seal.png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15000" dirty="0" smtClean="0"/>
              <a:t>PAGBASA</a:t>
            </a:r>
            <a:endParaRPr lang="en-US" sz="15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  <a:latin typeface="+mj-lt"/>
              </a:rPr>
              <a:t>Module 1</a:t>
            </a:r>
            <a:endParaRPr lang="en-US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n-US" dirty="0" err="1">
                <a:latin typeface="+mj-lt"/>
              </a:rPr>
              <a:t>Mahalaga</a:t>
            </a:r>
            <a:r>
              <a:rPr lang="en-US" dirty="0">
                <a:latin typeface="+mj-lt"/>
              </a:rPr>
              <a:t> para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sinumang</a:t>
            </a:r>
            <a:r>
              <a:rPr lang="en-US" dirty="0">
                <a:latin typeface="+mj-lt"/>
              </a:rPr>
              <a:t> mag-</a:t>
            </a:r>
            <a:r>
              <a:rPr lang="en-US" dirty="0" err="1">
                <a:latin typeface="+mj-lt"/>
              </a:rPr>
              <a:t>aaral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magkaroon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sapat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pag-unawa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proseso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pagbasa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inilalarawan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sumusunod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pananaw</a:t>
            </a:r>
            <a:r>
              <a:rPr lang="en-US" dirty="0">
                <a:latin typeface="+mj-lt"/>
              </a:rPr>
              <a:t> o </a:t>
            </a:r>
            <a:r>
              <a:rPr lang="en-US" dirty="0" err="1">
                <a:latin typeface="+mj-lt"/>
              </a:rPr>
              <a:t>teorya</a:t>
            </a:r>
            <a:r>
              <a:rPr lang="en-US" dirty="0">
                <a:latin typeface="+mj-lt"/>
              </a:rPr>
              <a:t>:</a:t>
            </a:r>
          </a:p>
          <a:p>
            <a:pPr marL="514350" indent="-514350" algn="just" fontAlgn="auto">
              <a:spcAft>
                <a:spcPts val="0"/>
              </a:spcAft>
              <a:buFont typeface="Wingdings"/>
              <a:buAutoNum type="alphaLcPeriod"/>
              <a:defRPr/>
            </a:pP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Bottom- Up</a:t>
            </a:r>
          </a:p>
          <a:p>
            <a:pPr marL="514350" indent="-514350" algn="just" fontAlgn="auto">
              <a:spcAft>
                <a:spcPts val="0"/>
              </a:spcAft>
              <a:buFont typeface="Wingdings"/>
              <a:buAutoNum type="alphaLcPeriod"/>
              <a:defRPr/>
            </a:pP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Top- Down</a:t>
            </a:r>
          </a:p>
          <a:p>
            <a:pPr marL="514350" indent="-514350" algn="just" fontAlgn="auto">
              <a:spcAft>
                <a:spcPts val="0"/>
              </a:spcAft>
              <a:buFont typeface="Wingdings"/>
              <a:buAutoNum type="alphaLcPeriod"/>
              <a:defRPr/>
            </a:pP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Interaktib</a:t>
            </a:r>
            <a:endParaRPr lang="en-US" dirty="0">
              <a:latin typeface="+mj-lt"/>
            </a:endParaRPr>
          </a:p>
          <a:p>
            <a:pPr marL="514350" indent="-514350" algn="just" fontAlgn="auto">
              <a:spcAft>
                <a:spcPts val="0"/>
              </a:spcAft>
              <a:buFont typeface="Wingdings"/>
              <a:buAutoNum type="alphaLcPeriod"/>
              <a:defRPr/>
            </a:pP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Iskima</a:t>
            </a:r>
            <a:endParaRPr lang="en-US" dirty="0">
              <a:latin typeface="+mj-lt"/>
            </a:endParaRPr>
          </a:p>
          <a:p>
            <a:pPr marL="514350" indent="-514350" algn="just" fontAlgn="auto">
              <a:spcAft>
                <a:spcPts val="0"/>
              </a:spcAft>
              <a:buFont typeface="Wingdings"/>
              <a:buAutoNum type="alphaLcPeriod"/>
              <a:defRPr/>
            </a:pPr>
            <a:endParaRPr lang="en-US" dirty="0">
              <a:latin typeface="+mj-lt"/>
            </a:endParaRP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957381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0012" y="274638"/>
            <a:ext cx="9296400" cy="1020762"/>
          </a:xfrm>
        </p:spPr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Bottom- Up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065212" y="1905000"/>
            <a:ext cx="10287000" cy="4267200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 err="1">
                <a:latin typeface="+mj-lt"/>
              </a:rPr>
              <a:t>Tradisyunal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pananaw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 smtClean="0">
                <a:latin typeface="+mj-lt"/>
              </a:rPr>
              <a:t>pagbabasa</a:t>
            </a:r>
            <a:endParaRPr lang="en-US" altLang="en-US" dirty="0">
              <a:latin typeface="+mj-lt"/>
            </a:endParaRPr>
          </a:p>
          <a:p>
            <a:pPr algn="just"/>
            <a:r>
              <a:rPr lang="en-US" altLang="en-US" dirty="0" err="1">
                <a:latin typeface="+mj-lt"/>
              </a:rPr>
              <a:t>Bunga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impluwensya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teoryang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i="1" dirty="0">
                <a:latin typeface="+mj-lt"/>
              </a:rPr>
              <a:t>behaviorist</a:t>
            </a:r>
            <a:r>
              <a:rPr lang="en-US" altLang="en-US" dirty="0">
                <a:latin typeface="+mj-lt"/>
              </a:rPr>
              <a:t>-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higit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nagbibigay</a:t>
            </a:r>
            <a:r>
              <a:rPr lang="en-US" altLang="en-US" dirty="0">
                <a:latin typeface="+mj-lt"/>
              </a:rPr>
              <a:t>- </a:t>
            </a:r>
            <a:r>
              <a:rPr lang="en-US" altLang="en-US" dirty="0" err="1">
                <a:latin typeface="+mj-lt"/>
              </a:rPr>
              <a:t>pokus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kapaligiran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paglinang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komprehensyon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pagbasa</a:t>
            </a:r>
            <a:endParaRPr lang="en-US" altLang="en-US" dirty="0">
              <a:latin typeface="+mj-lt"/>
            </a:endParaRPr>
          </a:p>
          <a:p>
            <a:pPr algn="just"/>
            <a:r>
              <a:rPr lang="en-US" altLang="en-US" dirty="0" err="1">
                <a:latin typeface="+mj-lt"/>
              </a:rPr>
              <a:t>Ayon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teoryang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pagkilala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serye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nakasulat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simbulo</a:t>
            </a:r>
            <a:r>
              <a:rPr lang="en-US" altLang="en-US" dirty="0">
                <a:latin typeface="+mj-lt"/>
              </a:rPr>
              <a:t> (stimulus) </a:t>
            </a:r>
            <a:r>
              <a:rPr lang="en-US" altLang="en-US" dirty="0" err="1">
                <a:latin typeface="+mj-lt"/>
              </a:rPr>
              <a:t>upang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maibigay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katumbas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nitong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tugon</a:t>
            </a:r>
            <a:r>
              <a:rPr lang="en-US" altLang="en-US" dirty="0">
                <a:latin typeface="+mj-lt"/>
              </a:rPr>
              <a:t> (response). </a:t>
            </a:r>
            <a:r>
              <a:rPr lang="en-US" altLang="en-US" dirty="0" err="1">
                <a:latin typeface="+mj-lt"/>
              </a:rPr>
              <a:t>Nananalig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teoryang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pagkatuto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nagsisimula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yugtu-yugtong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pagkilala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titik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salita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parirala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pangungusap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bago</a:t>
            </a:r>
            <a:r>
              <a:rPr lang="en-US" altLang="en-US" dirty="0">
                <a:latin typeface="+mj-lt"/>
              </a:rPr>
              <a:t> pa man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pagpapakahulugan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buong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(</a:t>
            </a:r>
            <a:r>
              <a:rPr lang="en-US" altLang="en-US" dirty="0" err="1">
                <a:latin typeface="+mj-lt"/>
              </a:rPr>
              <a:t>Badayos</a:t>
            </a:r>
            <a:r>
              <a:rPr lang="en-US" altLang="en-US" dirty="0">
                <a:latin typeface="+mj-lt"/>
              </a:rPr>
              <a:t>, 2000)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996571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370012" y="274638"/>
            <a:ext cx="9296400" cy="1020762"/>
          </a:xfrm>
        </p:spPr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Bottom- 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Up (cont.)</a:t>
            </a:r>
            <a:endParaRPr lang="en-US"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905000"/>
            <a:ext cx="9601200" cy="4267200"/>
          </a:xfrm>
        </p:spPr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latin typeface="+mj-lt"/>
              </a:rPr>
              <a:t>Sinasabing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pagbasa</a:t>
            </a:r>
            <a:r>
              <a:rPr lang="en-US" dirty="0">
                <a:latin typeface="+mj-lt"/>
              </a:rPr>
              <a:t> ay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“</a:t>
            </a:r>
            <a:r>
              <a:rPr lang="en-US" dirty="0" err="1">
                <a:latin typeface="+mj-lt"/>
              </a:rPr>
              <a:t>pagkilala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mga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salita</a:t>
            </a:r>
            <a:r>
              <a:rPr lang="en-US" dirty="0">
                <a:latin typeface="+mj-lt"/>
              </a:rPr>
              <a:t>” at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teksto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pinakamahalagang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salik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pagbasa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mambabasa</a:t>
            </a:r>
            <a:r>
              <a:rPr lang="en-US" dirty="0">
                <a:latin typeface="+mj-lt"/>
              </a:rPr>
              <a:t> ay </a:t>
            </a:r>
            <a:r>
              <a:rPr lang="en-US" dirty="0" err="1">
                <a:latin typeface="+mj-lt"/>
              </a:rPr>
              <a:t>isang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pasib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partisipant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lamang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proseso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pagbasa</a:t>
            </a:r>
            <a:r>
              <a:rPr lang="en-US" dirty="0">
                <a:latin typeface="+mj-lt"/>
              </a:rPr>
              <a:t> at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tanging </a:t>
            </a:r>
            <a:r>
              <a:rPr lang="en-US" dirty="0" err="1">
                <a:latin typeface="+mj-lt"/>
              </a:rPr>
              <a:t>tungkulin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niya</a:t>
            </a:r>
            <a:r>
              <a:rPr lang="en-US" dirty="0">
                <a:latin typeface="+mj-lt"/>
              </a:rPr>
              <a:t> ay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maulit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lahat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detalyeng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nakapaloob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tekstong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binasa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proseso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pag-unawa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ayon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ito</a:t>
            </a:r>
            <a:r>
              <a:rPr lang="en-US" dirty="0">
                <a:latin typeface="+mj-lt"/>
              </a:rPr>
              <a:t>, ay </a:t>
            </a:r>
            <a:r>
              <a:rPr lang="en-US" dirty="0" err="1">
                <a:latin typeface="+mj-lt"/>
              </a:rPr>
              <a:t>nagsisimula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teksto</a:t>
            </a:r>
            <a:r>
              <a:rPr lang="en-US" dirty="0">
                <a:latin typeface="+mj-lt"/>
              </a:rPr>
              <a:t> (bottom) </a:t>
            </a:r>
            <a:r>
              <a:rPr lang="en-US" dirty="0" err="1">
                <a:latin typeface="+mj-lt"/>
              </a:rPr>
              <a:t>patungo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mambabasa</a:t>
            </a:r>
            <a:r>
              <a:rPr lang="en-US" dirty="0">
                <a:latin typeface="+mj-lt"/>
              </a:rPr>
              <a:t> (up) kaya </a:t>
            </a:r>
            <a:r>
              <a:rPr lang="en-US" dirty="0" err="1">
                <a:latin typeface="+mj-lt"/>
              </a:rPr>
              <a:t>ito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tinawag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bottom up.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060425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Top- Down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905000"/>
            <a:ext cx="9906000" cy="4267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altLang="en-US" dirty="0" err="1">
                <a:latin typeface="+mj-lt"/>
              </a:rPr>
              <a:t>Reaksyon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teoryag</a:t>
            </a:r>
            <a:r>
              <a:rPr lang="en-US" altLang="en-US" dirty="0">
                <a:latin typeface="+mj-lt"/>
              </a:rPr>
              <a:t> bottom </a:t>
            </a:r>
            <a:r>
              <a:rPr lang="en-US" altLang="en-US" dirty="0" smtClean="0">
                <a:latin typeface="+mj-lt"/>
              </a:rPr>
              <a:t>up</a:t>
            </a:r>
            <a:endParaRPr lang="en-US" altLang="en-US" dirty="0">
              <a:latin typeface="+mj-lt"/>
            </a:endParaRPr>
          </a:p>
          <a:p>
            <a:pPr algn="just"/>
            <a:r>
              <a:rPr lang="en-US" altLang="en-US" dirty="0" err="1">
                <a:latin typeface="+mj-lt"/>
              </a:rPr>
              <a:t>Napatunayan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maraming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dalubhasa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pag-unawa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hindi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nagsisimula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kundi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mambabasa</a:t>
            </a:r>
            <a:r>
              <a:rPr lang="en-US" altLang="en-US" dirty="0">
                <a:latin typeface="+mj-lt"/>
              </a:rPr>
              <a:t> (top) </a:t>
            </a:r>
            <a:r>
              <a:rPr lang="en-US" altLang="en-US" dirty="0" err="1">
                <a:latin typeface="+mj-lt"/>
              </a:rPr>
              <a:t>tungo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(down</a:t>
            </a:r>
            <a:r>
              <a:rPr lang="en-US" altLang="en-US" dirty="0" smtClean="0">
                <a:latin typeface="+mj-lt"/>
              </a:rPr>
              <a:t>)</a:t>
            </a:r>
            <a:endParaRPr lang="en-US" altLang="en-US" dirty="0">
              <a:latin typeface="+mj-lt"/>
            </a:endParaRPr>
          </a:p>
          <a:p>
            <a:pPr algn="just"/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pananaw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impluwensya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sikolohiyang</a:t>
            </a:r>
            <a:r>
              <a:rPr lang="en-US" altLang="en-US" dirty="0">
                <a:latin typeface="+mj-lt"/>
              </a:rPr>
              <a:t> Gestalt-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naniniwalang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prosesong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holistik</a:t>
            </a:r>
            <a:r>
              <a:rPr lang="en-US" altLang="en-US" dirty="0">
                <a:latin typeface="+mj-lt"/>
              </a:rPr>
              <a:t>. </a:t>
            </a:r>
            <a:r>
              <a:rPr lang="en-US" altLang="en-US" dirty="0" err="1">
                <a:latin typeface="+mj-lt"/>
              </a:rPr>
              <a:t>Ayon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proponent </a:t>
            </a:r>
            <a:r>
              <a:rPr lang="en-US" altLang="en-US" dirty="0" err="1">
                <a:latin typeface="+mj-lt"/>
              </a:rPr>
              <a:t>nito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mambabasa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napakaaktib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partisipant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proseso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siya</a:t>
            </a:r>
            <a:r>
              <a:rPr lang="en-US" altLang="en-US" dirty="0">
                <a:latin typeface="+mj-lt"/>
              </a:rPr>
              <a:t> ay may </a:t>
            </a:r>
            <a:r>
              <a:rPr lang="en-US" altLang="en-US" dirty="0" err="1">
                <a:latin typeface="+mj-lt"/>
              </a:rPr>
              <a:t>taglay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dating </a:t>
            </a:r>
            <a:r>
              <a:rPr lang="en-US" altLang="en-US" dirty="0" err="1">
                <a:latin typeface="+mj-lt"/>
              </a:rPr>
              <a:t>kaalaman</a:t>
            </a:r>
            <a:r>
              <a:rPr lang="en-US" altLang="en-US" dirty="0">
                <a:latin typeface="+mj-lt"/>
              </a:rPr>
              <a:t> (prior knowledge)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nakaimbak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kanyang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isipan</a:t>
            </a:r>
            <a:r>
              <a:rPr lang="en-US" altLang="en-US" dirty="0">
                <a:latin typeface="+mj-lt"/>
              </a:rPr>
              <a:t> at may </a:t>
            </a:r>
            <a:r>
              <a:rPr lang="en-US" altLang="en-US" dirty="0" err="1">
                <a:latin typeface="+mj-lt"/>
              </a:rPr>
              <a:t>sariling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kakayahan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(language proficiency) at </a:t>
            </a:r>
            <a:r>
              <a:rPr lang="en-US" altLang="en-US" dirty="0" err="1">
                <a:latin typeface="+mj-lt"/>
              </a:rPr>
              <a:t>kanyang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ginagamit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habang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siya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nakikipagtalastasan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awtor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pamamagitan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(</a:t>
            </a:r>
            <a:r>
              <a:rPr lang="en-US" altLang="en-US" dirty="0" err="1">
                <a:latin typeface="+mj-lt"/>
              </a:rPr>
              <a:t>Badayos</a:t>
            </a:r>
            <a:r>
              <a:rPr lang="en-US" altLang="en-US" dirty="0">
                <a:latin typeface="+mj-lt"/>
              </a:rPr>
              <a:t>, 2000</a:t>
            </a:r>
            <a:r>
              <a:rPr lang="en-US" altLang="en-US" dirty="0" smtClean="0">
                <a:latin typeface="+mj-lt"/>
              </a:rPr>
              <a:t>)</a:t>
            </a:r>
            <a:endParaRPr lang="en-US" alt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115362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Top- 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Down (cont.)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370012" y="1905000"/>
            <a:ext cx="9906000" cy="4267200"/>
          </a:xfrm>
        </p:spPr>
        <p:txBody>
          <a:bodyPr>
            <a:normAutofit/>
          </a:bodyPr>
          <a:lstStyle/>
          <a:p>
            <a:pPr algn="just"/>
            <a:r>
              <a:rPr lang="en-US" dirty="0" err="1">
                <a:latin typeface="+mj-lt"/>
              </a:rPr>
              <a:t>Tinatawag</a:t>
            </a:r>
            <a:r>
              <a:rPr lang="en-US" dirty="0">
                <a:latin typeface="+mj-lt"/>
              </a:rPr>
              <a:t> din </a:t>
            </a:r>
            <a:r>
              <a:rPr lang="en-US" dirty="0" err="1">
                <a:latin typeface="+mj-lt"/>
              </a:rPr>
              <a:t>itong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inside out o conceptually driven </a:t>
            </a:r>
            <a:r>
              <a:rPr lang="en-US" dirty="0" err="1">
                <a:latin typeface="+mj-lt"/>
              </a:rPr>
              <a:t>dahil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kahulugan</a:t>
            </a:r>
            <a:r>
              <a:rPr lang="en-US" dirty="0">
                <a:latin typeface="+mj-lt"/>
              </a:rPr>
              <a:t> o </a:t>
            </a:r>
            <a:r>
              <a:rPr lang="en-US" dirty="0" err="1">
                <a:latin typeface="+mj-lt"/>
              </a:rPr>
              <a:t>impormasyon</a:t>
            </a:r>
            <a:r>
              <a:rPr lang="en-US" dirty="0">
                <a:latin typeface="+mj-lt"/>
              </a:rPr>
              <a:t> ay </a:t>
            </a:r>
            <a:r>
              <a:rPr lang="en-US" dirty="0" err="1">
                <a:latin typeface="+mj-lt"/>
              </a:rPr>
              <a:t>nagsisimula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mambabasa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patungo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teksto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ito</a:t>
            </a:r>
            <a:r>
              <a:rPr lang="en-US" dirty="0">
                <a:latin typeface="+mj-lt"/>
              </a:rPr>
              <a:t> ay </a:t>
            </a:r>
            <a:r>
              <a:rPr lang="en-US" dirty="0" err="1">
                <a:latin typeface="+mj-lt"/>
              </a:rPr>
              <a:t>nagaganap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dahil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mambabasa</a:t>
            </a:r>
            <a:r>
              <a:rPr lang="en-US" dirty="0">
                <a:latin typeface="+mj-lt"/>
              </a:rPr>
              <a:t> ay </a:t>
            </a:r>
            <a:r>
              <a:rPr lang="en-US" dirty="0" err="1">
                <a:latin typeface="+mj-lt"/>
              </a:rPr>
              <a:t>gumagamit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kanyand</a:t>
            </a:r>
            <a:r>
              <a:rPr lang="en-US" dirty="0">
                <a:latin typeface="+mj-lt"/>
              </a:rPr>
              <a:t> dating </a:t>
            </a:r>
            <a:r>
              <a:rPr lang="en-US" dirty="0" err="1">
                <a:latin typeface="+mj-lt"/>
              </a:rPr>
              <a:t>nang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kaalaman</a:t>
            </a:r>
            <a:r>
              <a:rPr lang="en-US" dirty="0">
                <a:latin typeface="+mj-lt"/>
              </a:rPr>
              <a:t> at </a:t>
            </a:r>
            <a:r>
              <a:rPr lang="en-US" dirty="0" err="1">
                <a:latin typeface="+mj-lt"/>
              </a:rPr>
              <a:t>mga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konseptong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nabuo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kanyang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isipan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mula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kanyang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karanasan</a:t>
            </a:r>
            <a:r>
              <a:rPr lang="en-US" dirty="0">
                <a:latin typeface="+mj-lt"/>
              </a:rPr>
              <a:t> at </a:t>
            </a:r>
            <a:r>
              <a:rPr lang="en-US" dirty="0" err="1">
                <a:latin typeface="+mj-lt"/>
              </a:rPr>
              <a:t>pananaw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paligid</a:t>
            </a:r>
            <a:r>
              <a:rPr lang="en-US" dirty="0">
                <a:latin typeface="+mj-lt"/>
              </a:rPr>
              <a:t>. </a:t>
            </a:r>
            <a:r>
              <a:rPr lang="en-US" dirty="0" err="1">
                <a:latin typeface="+mj-lt"/>
              </a:rPr>
              <a:t>Bunga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nito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nakakabuo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siya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mga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palagay</a:t>
            </a:r>
            <a:r>
              <a:rPr lang="en-US" dirty="0">
                <a:latin typeface="+mj-lt"/>
              </a:rPr>
              <a:t> at </a:t>
            </a:r>
            <a:r>
              <a:rPr lang="en-US" dirty="0" err="1">
                <a:latin typeface="+mj-lt"/>
              </a:rPr>
              <a:t>hinuha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kanyang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iniuugnay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ideyang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inilahad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awtor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isang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teksto</a:t>
            </a:r>
            <a:r>
              <a:rPr lang="en-US" dirty="0">
                <a:latin typeface="+mj-lt"/>
              </a:rPr>
              <a:t>.</a:t>
            </a:r>
          </a:p>
          <a:p>
            <a:pPr algn="just"/>
            <a:endParaRPr lang="en-US" alt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285804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</a:rPr>
              <a:t>Interaktib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600" dirty="0" err="1">
                <a:latin typeface="+mj-lt"/>
              </a:rPr>
              <a:t>Ayon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sa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teoryang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ito</a:t>
            </a:r>
            <a:r>
              <a:rPr lang="en-US" altLang="en-US" sz="2600" dirty="0">
                <a:latin typeface="+mj-lt"/>
              </a:rPr>
              <a:t>, </a:t>
            </a:r>
            <a:r>
              <a:rPr lang="en-US" altLang="en-US" sz="2600" dirty="0" err="1">
                <a:latin typeface="+mj-lt"/>
              </a:rPr>
              <a:t>ang</a:t>
            </a:r>
            <a:r>
              <a:rPr lang="en-US" altLang="en-US" sz="2600" dirty="0">
                <a:latin typeface="+mj-lt"/>
              </a:rPr>
              <a:t> top down ay </a:t>
            </a:r>
            <a:r>
              <a:rPr lang="en-US" altLang="en-US" sz="2600" dirty="0" err="1">
                <a:latin typeface="+mj-lt"/>
              </a:rPr>
              <a:t>maaring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akma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lamang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sa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mga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bihasa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nang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bumasa</a:t>
            </a:r>
            <a:r>
              <a:rPr lang="en-US" altLang="en-US" sz="2600" dirty="0">
                <a:latin typeface="+mj-lt"/>
              </a:rPr>
              <a:t> at </a:t>
            </a:r>
            <a:r>
              <a:rPr lang="en-US" altLang="en-US" sz="2600" dirty="0" err="1">
                <a:latin typeface="+mj-lt"/>
              </a:rPr>
              <a:t>hindi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sa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mga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baguhan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lamang</a:t>
            </a:r>
            <a:r>
              <a:rPr lang="en-US" altLang="en-US" sz="2600" dirty="0">
                <a:latin typeface="+mj-lt"/>
              </a:rPr>
              <a:t>. </a:t>
            </a:r>
            <a:r>
              <a:rPr lang="en-US" altLang="en-US" sz="2600" dirty="0" err="1">
                <a:latin typeface="+mj-lt"/>
              </a:rPr>
              <a:t>Higit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na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angkop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daw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ang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kumbinasyon</a:t>
            </a:r>
            <a:r>
              <a:rPr lang="en-US" altLang="en-US" sz="2600" dirty="0">
                <a:latin typeface="+mj-lt"/>
              </a:rPr>
              <a:t> ng top down at bottom up </a:t>
            </a:r>
            <a:r>
              <a:rPr lang="en-US" altLang="en-US" sz="2600" dirty="0" err="1">
                <a:latin typeface="+mj-lt"/>
              </a:rPr>
              <a:t>na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nagpapahiwatig</a:t>
            </a:r>
            <a:r>
              <a:rPr lang="en-US" altLang="en-US" sz="2600" dirty="0">
                <a:latin typeface="+mj-lt"/>
              </a:rPr>
              <a:t> ng </a:t>
            </a:r>
            <a:r>
              <a:rPr lang="en-US" altLang="en-US" sz="2600" dirty="0" err="1">
                <a:latin typeface="+mj-lt"/>
              </a:rPr>
              <a:t>dalawang</a:t>
            </a:r>
            <a:r>
              <a:rPr lang="en-US" altLang="en-US" sz="2600" dirty="0">
                <a:latin typeface="+mj-lt"/>
              </a:rPr>
              <a:t> </a:t>
            </a:r>
            <a:r>
              <a:rPr lang="en-US" altLang="en-US" sz="2600" dirty="0" err="1">
                <a:latin typeface="+mj-lt"/>
              </a:rPr>
              <a:t>direksyon</a:t>
            </a:r>
            <a:r>
              <a:rPr lang="en-US" altLang="en-US" sz="2600" dirty="0">
                <a:latin typeface="+mj-lt"/>
              </a:rPr>
              <a:t> ng </a:t>
            </a:r>
            <a:r>
              <a:rPr lang="en-US" altLang="en-US" sz="2600" dirty="0" err="1">
                <a:latin typeface="+mj-lt"/>
              </a:rPr>
              <a:t>komprehensyon</a:t>
            </a:r>
            <a:r>
              <a:rPr lang="en-US" altLang="en-US" sz="2600" dirty="0">
                <a:latin typeface="+mj-lt"/>
              </a:rPr>
              <a:t>: </a:t>
            </a:r>
            <a:r>
              <a:rPr lang="en-US" altLang="en-US" sz="2600" dirty="0" err="1">
                <a:latin typeface="+mj-lt"/>
              </a:rPr>
              <a:t>itaas-pababa</a:t>
            </a:r>
            <a:r>
              <a:rPr lang="en-US" altLang="en-US" sz="2600" dirty="0">
                <a:latin typeface="+mj-lt"/>
              </a:rPr>
              <a:t> at </a:t>
            </a:r>
            <a:r>
              <a:rPr lang="en-US" altLang="en-US" sz="2600" dirty="0" err="1">
                <a:latin typeface="+mj-lt"/>
              </a:rPr>
              <a:t>ibaba-pataas</a:t>
            </a:r>
            <a:r>
              <a:rPr lang="en-US" altLang="en-US" sz="2600" dirty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sz="26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01131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Interaktib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(cont.)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dirty="0" err="1">
                <a:latin typeface="+mj-lt"/>
              </a:rPr>
              <a:t>Ayon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teoryang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kumakatawan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, at </a:t>
            </a:r>
            <a:r>
              <a:rPr lang="en-US" altLang="en-US" dirty="0" err="1">
                <a:latin typeface="+mj-lt"/>
              </a:rPr>
              <a:t>kaisipan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awtor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pag-unawa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nito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mambabasa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gumagamit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kanyang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kaalaman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sariling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konsepto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>
                <a:latin typeface="+mj-lt"/>
              </a:rPr>
              <a:t>kaisipan</a:t>
            </a:r>
            <a:r>
              <a:rPr lang="en-US" altLang="en-US" dirty="0">
                <a:latin typeface="+mj-lt"/>
              </a:rPr>
              <a:t>. </a:t>
            </a:r>
            <a:r>
              <a:rPr lang="en-US" altLang="en-US" dirty="0" err="1">
                <a:latin typeface="+mj-lt"/>
              </a:rPr>
              <a:t>Dito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nagaganap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interaksyong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awtor-mambabasa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mambabasa-awtor</a:t>
            </a:r>
            <a:r>
              <a:rPr lang="en-US" altLang="en-US" dirty="0">
                <a:latin typeface="+mj-lt"/>
              </a:rPr>
              <a:t>.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iteraksyon</a:t>
            </a:r>
            <a:r>
              <a:rPr lang="en-US" altLang="en-US" dirty="0">
                <a:latin typeface="+mj-lt"/>
              </a:rPr>
              <a:t>, kung </a:t>
            </a:r>
            <a:r>
              <a:rPr lang="en-US" altLang="en-US" dirty="0" err="1">
                <a:latin typeface="+mj-lt"/>
              </a:rPr>
              <a:t>gayon</a:t>
            </a:r>
            <a:r>
              <a:rPr lang="en-US" altLang="en-US" dirty="0">
                <a:latin typeface="+mj-lt"/>
              </a:rPr>
              <a:t>, ay may </a:t>
            </a:r>
            <a:r>
              <a:rPr lang="en-US" altLang="en-US" dirty="0" err="1">
                <a:latin typeface="+mj-lt"/>
              </a:rPr>
              <a:t>dalawang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direksyon</a:t>
            </a:r>
            <a:r>
              <a:rPr lang="en-US" altLang="en-US" dirty="0">
                <a:latin typeface="+mj-lt"/>
              </a:rPr>
              <a:t> o bi-directional</a:t>
            </a:r>
            <a:r>
              <a:rPr lang="en-US" altLang="en-US" dirty="0" smtClean="0">
                <a:latin typeface="+mj-lt"/>
              </a:rPr>
              <a:t>.</a:t>
            </a:r>
            <a:endParaRPr lang="en-US" altLang="en-US" dirty="0">
              <a:latin typeface="+mj-lt"/>
            </a:endParaRPr>
          </a:p>
          <a:p>
            <a:pPr algn="just"/>
            <a:r>
              <a:rPr lang="en-US" altLang="en-US" dirty="0" err="1">
                <a:latin typeface="+mj-lt"/>
              </a:rPr>
              <a:t>Masasabing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teoryang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pagbibigay-diin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pag-unawa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bilang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proseso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hindi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bilang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produkto</a:t>
            </a:r>
            <a:r>
              <a:rPr lang="en-US" altLang="en-US" dirty="0" smtClean="0">
                <a:latin typeface="+mj-lt"/>
              </a:rPr>
              <a:t>.</a:t>
            </a:r>
            <a:endParaRPr lang="en-US" alt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1250068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>
                <a:solidFill>
                  <a:srgbClr val="0070C0"/>
                </a:solidFill>
              </a:rPr>
              <a:t>Iskima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latin typeface="+mj-lt"/>
              </a:rPr>
              <a:t>Mahalaga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tungkuling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ginagampanan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pagbasa</a:t>
            </a:r>
            <a:r>
              <a:rPr lang="en-US" dirty="0">
                <a:latin typeface="+mj-lt"/>
              </a:rPr>
              <a:t> ng dating </a:t>
            </a:r>
            <a:r>
              <a:rPr lang="en-US" dirty="0" err="1">
                <a:latin typeface="+mj-lt"/>
              </a:rPr>
              <a:t>kaalaman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mambabasa</a:t>
            </a:r>
            <a:r>
              <a:rPr lang="en-US" dirty="0">
                <a:latin typeface="+mj-lt"/>
              </a:rPr>
              <a:t>- </a:t>
            </a:r>
            <a:r>
              <a:rPr lang="en-US" dirty="0" err="1">
                <a:latin typeface="+mj-lt"/>
              </a:rPr>
              <a:t>ito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batayang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paniniwala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iskima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latin typeface="+mj-lt"/>
              </a:rPr>
              <a:t>Bawat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bagong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impormasyong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nakukuha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pagbabasa</a:t>
            </a:r>
            <a:r>
              <a:rPr lang="en-US" dirty="0">
                <a:latin typeface="+mj-lt"/>
              </a:rPr>
              <a:t> ay </a:t>
            </a:r>
            <a:r>
              <a:rPr lang="en-US" dirty="0" err="1">
                <a:latin typeface="+mj-lt"/>
              </a:rPr>
              <a:t>naidaragdag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dati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iskima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ayon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teoryang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ito</a:t>
            </a:r>
            <a:r>
              <a:rPr lang="en-US" dirty="0" smtClean="0">
                <a:latin typeface="+mj-lt"/>
              </a:rPr>
              <a:t>.</a:t>
            </a:r>
            <a:endParaRPr lang="en-US" dirty="0">
              <a:latin typeface="+mj-lt"/>
            </a:endParaRPr>
          </a:p>
          <a:p>
            <a:pPr algn="just" fontAlgn="auto">
              <a:spcAft>
                <a:spcPts val="0"/>
              </a:spcAft>
              <a:buFont typeface="Wingdings" panose="05000000000000000000" pitchFamily="2" charset="2"/>
              <a:buChar char="§"/>
              <a:defRPr/>
            </a:pPr>
            <a:r>
              <a:rPr lang="en-US" dirty="0" err="1">
                <a:latin typeface="+mj-lt"/>
              </a:rPr>
              <a:t>Samakatwid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bago</a:t>
            </a:r>
            <a:r>
              <a:rPr lang="en-US" dirty="0">
                <a:latin typeface="+mj-lt"/>
              </a:rPr>
              <a:t> pa man </a:t>
            </a:r>
            <a:r>
              <a:rPr lang="en-US" dirty="0" err="1">
                <a:latin typeface="+mj-lt"/>
              </a:rPr>
              <a:t>basahin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isang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mambabasa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isang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teksto</a:t>
            </a:r>
            <a:r>
              <a:rPr lang="en-US" dirty="0">
                <a:latin typeface="+mj-lt"/>
              </a:rPr>
              <a:t>, </a:t>
            </a:r>
            <a:r>
              <a:rPr lang="en-US" dirty="0" err="1">
                <a:latin typeface="+mj-lt"/>
              </a:rPr>
              <a:t>siya</a:t>
            </a:r>
            <a:r>
              <a:rPr lang="en-US" dirty="0">
                <a:latin typeface="+mj-lt"/>
              </a:rPr>
              <a:t> ay may </a:t>
            </a:r>
            <a:r>
              <a:rPr lang="en-US" dirty="0" err="1">
                <a:latin typeface="+mj-lt"/>
              </a:rPr>
              <a:t>taglay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ideya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nilalaman</a:t>
            </a:r>
            <a:r>
              <a:rPr lang="en-US" dirty="0">
                <a:latin typeface="+mj-lt"/>
              </a:rPr>
              <a:t> ng </a:t>
            </a:r>
            <a:r>
              <a:rPr lang="en-US" dirty="0" err="1">
                <a:latin typeface="+mj-lt"/>
              </a:rPr>
              <a:t>teksto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mula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kanyang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iskima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sa</a:t>
            </a:r>
            <a:r>
              <a:rPr lang="en-US" dirty="0">
                <a:latin typeface="+mj-lt"/>
              </a:rPr>
              <a:t> </a:t>
            </a:r>
            <a:r>
              <a:rPr lang="en-US" dirty="0" err="1">
                <a:latin typeface="+mj-lt"/>
              </a:rPr>
              <a:t>paksa</a:t>
            </a:r>
            <a:r>
              <a:rPr lang="en-US" dirty="0">
                <a:latin typeface="+mj-lt"/>
              </a:rPr>
              <a:t>.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9104989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Teoryang</a:t>
            </a:r>
            <a:r>
              <a:rPr lang="en-US" altLang="en-US" sz="4000" b="1" dirty="0">
                <a:solidFill>
                  <a:srgbClr val="0070C0"/>
                </a:solidFill>
              </a:rPr>
              <a:t> </a:t>
            </a:r>
            <a:r>
              <a:rPr lang="en-US" altLang="en-US" sz="4000" b="1" dirty="0" err="1" smtClean="0">
                <a:solidFill>
                  <a:srgbClr val="0070C0"/>
                </a:solidFill>
              </a:rPr>
              <a:t>Iskima</a:t>
            </a:r>
            <a:r>
              <a:rPr lang="en-US" altLang="en-US" sz="4000" b="1" dirty="0" smtClean="0">
                <a:solidFill>
                  <a:srgbClr val="0070C0"/>
                </a:solidFill>
              </a:rPr>
              <a:t> (cont.)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§"/>
            </a:pPr>
            <a:r>
              <a:rPr lang="en-US" altLang="en-US" dirty="0" err="1">
                <a:latin typeface="+mj-lt"/>
              </a:rPr>
              <a:t>Maaaring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binabasa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nya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lamang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upang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patunayan</a:t>
            </a:r>
            <a:r>
              <a:rPr lang="en-US" altLang="en-US" dirty="0">
                <a:latin typeface="+mj-lt"/>
              </a:rPr>
              <a:t> kung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hinuha</a:t>
            </a:r>
            <a:r>
              <a:rPr lang="en-US" altLang="en-US" dirty="0">
                <a:latin typeface="+mj-lt"/>
              </a:rPr>
              <a:t> o hula </a:t>
            </a:r>
            <a:r>
              <a:rPr lang="en-US" altLang="en-US" dirty="0" err="1">
                <a:latin typeface="+mj-lt"/>
              </a:rPr>
              <a:t>niya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tungkol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ay tama, </a:t>
            </a:r>
            <a:r>
              <a:rPr lang="en-US" altLang="en-US" dirty="0" err="1">
                <a:latin typeface="+mj-lt"/>
              </a:rPr>
              <a:t>kulang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>
                <a:latin typeface="+mj-lt"/>
              </a:rPr>
              <a:t>dapat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baguhin</a:t>
            </a:r>
            <a:r>
              <a:rPr lang="en-US" altLang="en-US" dirty="0">
                <a:latin typeface="+mj-lt"/>
              </a:rPr>
              <a:t>. </a:t>
            </a:r>
            <a:r>
              <a:rPr lang="en-US" altLang="en-US" dirty="0" err="1">
                <a:latin typeface="+mj-lt"/>
              </a:rPr>
              <a:t>Dahil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dito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masasabing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input </a:t>
            </a:r>
            <a:r>
              <a:rPr lang="en-US" altLang="en-US" dirty="0" err="1">
                <a:latin typeface="+mj-lt"/>
              </a:rPr>
              <a:t>lamang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proseso</a:t>
            </a:r>
            <a:r>
              <a:rPr lang="en-US" altLang="en-US" dirty="0">
                <a:latin typeface="+mj-lt"/>
              </a:rPr>
              <a:t> o </a:t>
            </a:r>
            <a:r>
              <a:rPr lang="en-US" altLang="en-US" dirty="0" err="1">
                <a:latin typeface="+mj-lt"/>
              </a:rPr>
              <a:t>komprehensyon</a:t>
            </a:r>
            <a:r>
              <a:rPr lang="en-US" altLang="en-US" dirty="0">
                <a:latin typeface="+mj-lt"/>
              </a:rPr>
              <a:t>. Hindi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iniikutan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proseso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kundi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nabubuo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isipan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mambabasa</a:t>
            </a:r>
            <a:r>
              <a:rPr lang="en-US" altLang="en-US" dirty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338452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  <a:defRPr/>
            </a:pPr>
            <a:r>
              <a:rPr lang="en-US" sz="2800" b="1" dirty="0">
                <a:latin typeface="+mj-lt"/>
              </a:rPr>
              <a:t>Be more, read more…</a:t>
            </a:r>
          </a:p>
          <a:p>
            <a:pPr marL="0" indent="0" algn="ctr">
              <a:buNone/>
              <a:defRPr/>
            </a:pPr>
            <a:r>
              <a:rPr lang="en-US" sz="2800" b="1" dirty="0">
                <a:latin typeface="+mj-lt"/>
              </a:rPr>
              <a:t>The man who reads is the man who leads…</a:t>
            </a:r>
          </a:p>
          <a:p>
            <a:pPr>
              <a:buFont typeface="Wingdings 3"/>
              <a:buChar char=""/>
              <a:defRPr/>
            </a:pPr>
            <a:endParaRPr lang="en-US" dirty="0">
              <a:latin typeface="+mj-lt"/>
            </a:endParaRPr>
          </a:p>
          <a:p>
            <a:pPr marL="0" indent="0" algn="ctr">
              <a:buNone/>
              <a:defRPr/>
            </a:pPr>
            <a:r>
              <a:rPr lang="en-US" i="1" dirty="0" err="1">
                <a:latin typeface="+mj-lt"/>
              </a:rPr>
              <a:t>Bakit</a:t>
            </a:r>
            <a:r>
              <a:rPr lang="en-US" i="1" dirty="0">
                <a:latin typeface="+mj-lt"/>
              </a:rPr>
              <a:t> kaya </a:t>
            </a:r>
            <a:r>
              <a:rPr lang="en-US" i="1" dirty="0" err="1">
                <a:latin typeface="+mj-lt"/>
              </a:rPr>
              <a:t>gayon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na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lamang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ang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pagpapahalaga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sa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pagbasa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sa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dalawang</a:t>
            </a:r>
            <a:r>
              <a:rPr lang="en-US" i="1" dirty="0">
                <a:latin typeface="+mj-lt"/>
              </a:rPr>
              <a:t> </a:t>
            </a:r>
            <a:r>
              <a:rPr lang="en-US" i="1" dirty="0" err="1">
                <a:latin typeface="+mj-lt"/>
              </a:rPr>
              <a:t>naturang</a:t>
            </a:r>
            <a:r>
              <a:rPr lang="en-US" i="1" dirty="0">
                <a:latin typeface="+mj-lt"/>
              </a:rPr>
              <a:t> quotation?</a:t>
            </a:r>
          </a:p>
          <a:p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93823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  <a:defRPr/>
            </a:pPr>
            <a:endParaRPr lang="en-US" dirty="0">
              <a:latin typeface="+mj-lt"/>
            </a:endParaRPr>
          </a:p>
          <a:p>
            <a:pPr algn="just">
              <a:buFont typeface="Wingdings 3"/>
              <a:buChar char=""/>
              <a:defRPr/>
            </a:pPr>
            <a:r>
              <a:rPr lang="en-US" dirty="0" err="1">
                <a:latin typeface="+mj-lt"/>
                <a:cs typeface="Arial" pitchFamily="34" charset="0"/>
              </a:rPr>
              <a:t>Talino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ang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natatanging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puhunan</a:t>
            </a:r>
            <a:r>
              <a:rPr lang="en-US" dirty="0">
                <a:latin typeface="+mj-lt"/>
                <a:cs typeface="Arial" pitchFamily="34" charset="0"/>
              </a:rPr>
              <a:t> ng </a:t>
            </a:r>
            <a:r>
              <a:rPr lang="en-US" dirty="0" err="1">
                <a:latin typeface="+mj-lt"/>
                <a:cs typeface="Arial" pitchFamily="34" charset="0"/>
              </a:rPr>
              <a:t>tao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sa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kanyang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pakikipagsapalaran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sa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buhay</a:t>
            </a:r>
            <a:r>
              <a:rPr lang="en-US" dirty="0" smtClean="0">
                <a:latin typeface="+mj-lt"/>
                <a:cs typeface="Arial" pitchFamily="34" charset="0"/>
              </a:rPr>
              <a:t>.</a:t>
            </a:r>
          </a:p>
          <a:p>
            <a:pPr marL="0" indent="0" algn="just">
              <a:buNone/>
              <a:defRPr/>
            </a:pPr>
            <a:endParaRPr lang="en-US" dirty="0">
              <a:latin typeface="+mj-lt"/>
              <a:cs typeface="Arial" pitchFamily="34" charset="0"/>
            </a:endParaRPr>
          </a:p>
          <a:p>
            <a:pPr algn="just">
              <a:buFont typeface="Wingdings 3"/>
              <a:buChar char=""/>
              <a:defRPr/>
            </a:pPr>
            <a:r>
              <a:rPr lang="en-US" dirty="0" err="1">
                <a:latin typeface="+mj-lt"/>
                <a:cs typeface="Arial" pitchFamily="34" charset="0"/>
              </a:rPr>
              <a:t>Samakatwid</a:t>
            </a:r>
            <a:r>
              <a:rPr lang="en-US" dirty="0">
                <a:latin typeface="+mj-lt"/>
                <a:cs typeface="Arial" pitchFamily="34" charset="0"/>
              </a:rPr>
              <a:t>, </a:t>
            </a:r>
            <a:r>
              <a:rPr lang="en-US" dirty="0" err="1">
                <a:latin typeface="+mj-lt"/>
                <a:cs typeface="Arial" pitchFamily="34" charset="0"/>
              </a:rPr>
              <a:t>mahalagang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mahasa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ang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talino</a:t>
            </a:r>
            <a:r>
              <a:rPr lang="en-US" dirty="0">
                <a:latin typeface="+mj-lt"/>
                <a:cs typeface="Arial" pitchFamily="34" charset="0"/>
              </a:rPr>
              <a:t> ng </a:t>
            </a:r>
            <a:r>
              <a:rPr lang="en-US" dirty="0" err="1">
                <a:latin typeface="+mj-lt"/>
                <a:cs typeface="Arial" pitchFamily="34" charset="0"/>
              </a:rPr>
              <a:t>bawat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tao</a:t>
            </a:r>
            <a:r>
              <a:rPr lang="en-US" dirty="0">
                <a:latin typeface="+mj-lt"/>
                <a:cs typeface="Arial" pitchFamily="34" charset="0"/>
              </a:rPr>
              <a:t> para </a:t>
            </a:r>
            <a:r>
              <a:rPr lang="en-US" dirty="0" err="1">
                <a:latin typeface="+mj-lt"/>
                <a:cs typeface="Arial" pitchFamily="34" charset="0"/>
              </a:rPr>
              <a:t>na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rin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sa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kanyang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sariling</a:t>
            </a:r>
            <a:r>
              <a:rPr lang="en-US" dirty="0">
                <a:latin typeface="+mj-lt"/>
                <a:cs typeface="Arial" pitchFamily="34" charset="0"/>
              </a:rPr>
              <a:t> </a:t>
            </a:r>
            <a:r>
              <a:rPr lang="en-US" dirty="0" err="1">
                <a:latin typeface="+mj-lt"/>
                <a:cs typeface="Arial" pitchFamily="34" charset="0"/>
              </a:rPr>
              <a:t>kabutihan</a:t>
            </a:r>
            <a:r>
              <a:rPr lang="en-US" dirty="0">
                <a:latin typeface="+mj-lt"/>
                <a:cs typeface="Arial" pitchFamily="34" charset="0"/>
              </a:rPr>
              <a:t> at </a:t>
            </a:r>
            <a:r>
              <a:rPr lang="en-US" dirty="0" err="1">
                <a:latin typeface="+mj-lt"/>
                <a:cs typeface="Arial" pitchFamily="34" charset="0"/>
              </a:rPr>
              <a:t>kaunlaran</a:t>
            </a:r>
            <a:r>
              <a:rPr lang="en-US" dirty="0">
                <a:latin typeface="+mj-lt"/>
                <a:cs typeface="Arial" pitchFamily="34" charset="0"/>
              </a:rPr>
              <a:t>.</a:t>
            </a:r>
          </a:p>
          <a:p>
            <a:pPr algn="just"/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128536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Kahulugan</a:t>
            </a:r>
            <a:r>
              <a:rPr lang="en-US" altLang="en-US" sz="4000" b="1" dirty="0">
                <a:solidFill>
                  <a:srgbClr val="0070C0"/>
                </a:solidFill>
              </a:rPr>
              <a:t> at </a:t>
            </a:r>
            <a:r>
              <a:rPr lang="en-US" altLang="en-US" sz="4000" b="1" dirty="0" err="1">
                <a:solidFill>
                  <a:srgbClr val="0070C0"/>
                </a:solidFill>
              </a:rPr>
              <a:t>Kahalagahan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522414" y="1905000"/>
            <a:ext cx="9584026" cy="4267200"/>
          </a:xfrm>
        </p:spPr>
        <p:txBody>
          <a:bodyPr>
            <a:normAutofit/>
          </a:bodyPr>
          <a:lstStyle/>
          <a:p>
            <a:pPr algn="just"/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pagkilala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pagkuha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ideya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kaisipan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sagisag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nakalimbag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upang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mabigkas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pasalita</a:t>
            </a:r>
            <a:r>
              <a:rPr lang="en-US" altLang="en-US" dirty="0">
                <a:latin typeface="+mj-lt"/>
              </a:rPr>
              <a:t>. Ito </a:t>
            </a:r>
            <a:r>
              <a:rPr lang="en-US" altLang="en-US" dirty="0" err="1">
                <a:latin typeface="+mj-lt"/>
              </a:rPr>
              <a:t>rin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pag-unawa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wika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awtor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pamamagitan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nakasulat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simbolo</a:t>
            </a:r>
            <a:r>
              <a:rPr lang="en-US" altLang="en-US" dirty="0">
                <a:latin typeface="+mj-lt"/>
              </a:rPr>
              <a:t>. </a:t>
            </a:r>
            <a:r>
              <a:rPr lang="en-US" altLang="en-US" dirty="0" err="1">
                <a:latin typeface="+mj-lt"/>
              </a:rPr>
              <a:t>Paraan</a:t>
            </a:r>
            <a:r>
              <a:rPr lang="en-US" altLang="en-US" dirty="0">
                <a:latin typeface="+mj-lt"/>
              </a:rPr>
              <a:t> din </a:t>
            </a:r>
            <a:r>
              <a:rPr lang="en-US" altLang="en-US" dirty="0" err="1">
                <a:latin typeface="+mj-lt"/>
              </a:rPr>
              <a:t>ito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pagkilala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pagpapakahulugan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pagtataya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simbolong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nakalimbag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i="1" dirty="0">
                <a:latin typeface="+mj-lt"/>
              </a:rPr>
              <a:t>(</a:t>
            </a:r>
            <a:r>
              <a:rPr lang="en-US" altLang="en-US" i="1" dirty="0" err="1">
                <a:latin typeface="+mj-lt"/>
              </a:rPr>
              <a:t>Austero</a:t>
            </a:r>
            <a:r>
              <a:rPr lang="en-US" altLang="en-US" i="1" dirty="0">
                <a:latin typeface="+mj-lt"/>
              </a:rPr>
              <a:t>, et al. , 1999</a:t>
            </a:r>
            <a:r>
              <a:rPr lang="en-US" altLang="en-US" i="1" dirty="0" smtClean="0">
                <a:latin typeface="+mj-lt"/>
              </a:rPr>
              <a:t>)</a:t>
            </a:r>
            <a:endParaRPr lang="en-US" altLang="en-US" i="1" dirty="0">
              <a:latin typeface="+mj-lt"/>
            </a:endParaRPr>
          </a:p>
          <a:p>
            <a:pPr algn="just"/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pagbasa’y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isang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bahagi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pakikipagtalastasan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kahanay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pakikinig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pagsasalita</a:t>
            </a:r>
            <a:r>
              <a:rPr lang="en-US" altLang="en-US" dirty="0">
                <a:latin typeface="+mj-lt"/>
              </a:rPr>
              <a:t> at </a:t>
            </a:r>
            <a:r>
              <a:rPr lang="en-US" altLang="en-US" dirty="0" err="1">
                <a:latin typeface="+mj-lt"/>
              </a:rPr>
              <a:t>pagsulat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i="1" dirty="0">
                <a:latin typeface="+mj-lt"/>
              </a:rPr>
              <a:t>(</a:t>
            </a:r>
            <a:r>
              <a:rPr lang="en-US" altLang="en-US" i="1" dirty="0" err="1">
                <a:latin typeface="+mj-lt"/>
              </a:rPr>
              <a:t>Bernales</a:t>
            </a:r>
            <a:r>
              <a:rPr lang="en-US" altLang="en-US" i="1" dirty="0">
                <a:latin typeface="+mj-lt"/>
              </a:rPr>
              <a:t>, et al., 2001) 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23153162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000" b="1" dirty="0" err="1">
                <a:solidFill>
                  <a:srgbClr val="0070C0"/>
                </a:solidFill>
              </a:rPr>
              <a:t>Kahulugan</a:t>
            </a:r>
            <a:r>
              <a:rPr lang="en-US" altLang="en-US" sz="4000" b="1" dirty="0">
                <a:solidFill>
                  <a:srgbClr val="0070C0"/>
                </a:solidFill>
              </a:rPr>
              <a:t> at </a:t>
            </a:r>
            <a:r>
              <a:rPr lang="en-US" altLang="en-US" sz="4000" b="1" dirty="0" err="1">
                <a:solidFill>
                  <a:srgbClr val="0070C0"/>
                </a:solidFill>
              </a:rPr>
              <a:t>Kahalagahan</a:t>
            </a:r>
            <a:endParaRPr lang="en-US" sz="4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sz="2800" dirty="0" err="1">
                <a:latin typeface="+mj-lt"/>
              </a:rPr>
              <a:t>Ayon</a:t>
            </a:r>
            <a:r>
              <a:rPr lang="en-US" altLang="en-US" sz="2800" dirty="0">
                <a:latin typeface="+mj-lt"/>
              </a:rPr>
              <a:t> kay </a:t>
            </a:r>
            <a:r>
              <a:rPr lang="en-US" altLang="en-US" sz="2800" i="1" dirty="0">
                <a:latin typeface="+mj-lt"/>
              </a:rPr>
              <a:t>Goodman</a:t>
            </a:r>
            <a:r>
              <a:rPr lang="en-US" altLang="en-US" sz="2800" dirty="0">
                <a:latin typeface="+mj-lt"/>
              </a:rPr>
              <a:t> (</a:t>
            </a:r>
            <a:r>
              <a:rPr lang="en-US" altLang="en-US" sz="2800" dirty="0" err="1">
                <a:latin typeface="+mj-lt"/>
              </a:rPr>
              <a:t>Badayos</a:t>
            </a:r>
            <a:r>
              <a:rPr lang="en-US" altLang="en-US" sz="2800" dirty="0">
                <a:latin typeface="+mj-lt"/>
              </a:rPr>
              <a:t>, 2000),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pagbasa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isang</a:t>
            </a:r>
            <a:r>
              <a:rPr lang="en-US" altLang="en-US" sz="2800" dirty="0">
                <a:latin typeface="+mj-lt"/>
              </a:rPr>
              <a:t> psycholinguistic guessing game. Sa </a:t>
            </a:r>
            <a:r>
              <a:rPr lang="en-US" altLang="en-US" sz="2800" dirty="0" err="1">
                <a:latin typeface="+mj-lt"/>
              </a:rPr>
              <a:t>pagbabasa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kasi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isang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mambabasa</a:t>
            </a:r>
            <a:r>
              <a:rPr lang="en-US" altLang="en-US" sz="2800" dirty="0">
                <a:latin typeface="+mj-lt"/>
              </a:rPr>
              <a:t> ay </a:t>
            </a:r>
            <a:r>
              <a:rPr lang="en-US" altLang="en-US" sz="2800" dirty="0" err="1">
                <a:latin typeface="+mj-lt"/>
              </a:rPr>
              <a:t>bumubuo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muli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kaisipan</a:t>
            </a:r>
            <a:r>
              <a:rPr lang="en-US" altLang="en-US" sz="2800" dirty="0">
                <a:latin typeface="+mj-lt"/>
              </a:rPr>
              <a:t> o </a:t>
            </a:r>
            <a:r>
              <a:rPr lang="en-US" altLang="en-US" sz="2800" dirty="0" err="1">
                <a:latin typeface="+mj-lt"/>
              </a:rPr>
              <a:t>mensahe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hango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tekstong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kanyang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binasa</a:t>
            </a:r>
            <a:r>
              <a:rPr lang="en-US" altLang="en-US" sz="2800" dirty="0">
                <a:latin typeface="+mj-lt"/>
              </a:rPr>
              <a:t>. </a:t>
            </a:r>
            <a:r>
              <a:rPr lang="en-US" altLang="en-US" sz="2800" dirty="0" err="1">
                <a:latin typeface="+mj-lt"/>
              </a:rPr>
              <a:t>Binibigyaang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diin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ang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mga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kasanayan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paghula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paghahaka</a:t>
            </a:r>
            <a:r>
              <a:rPr lang="en-US" altLang="en-US" sz="2800" dirty="0">
                <a:latin typeface="+mj-lt"/>
              </a:rPr>
              <a:t>, </a:t>
            </a:r>
            <a:r>
              <a:rPr lang="en-US" altLang="en-US" sz="2800" dirty="0" err="1">
                <a:latin typeface="+mj-lt"/>
              </a:rPr>
              <a:t>paghihinuha</a:t>
            </a:r>
            <a:r>
              <a:rPr lang="en-US" altLang="en-US" sz="2800" dirty="0">
                <a:latin typeface="+mj-lt"/>
              </a:rPr>
              <a:t> at </a:t>
            </a:r>
            <a:r>
              <a:rPr lang="en-US" altLang="en-US" sz="2800" dirty="0" err="1">
                <a:latin typeface="+mj-lt"/>
              </a:rPr>
              <a:t>paggawa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prediksyon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sa</a:t>
            </a:r>
            <a:r>
              <a:rPr lang="en-US" altLang="en-US" sz="2800" dirty="0">
                <a:latin typeface="+mj-lt"/>
              </a:rPr>
              <a:t> </a:t>
            </a:r>
            <a:r>
              <a:rPr lang="en-US" altLang="en-US" sz="2800" dirty="0" err="1">
                <a:latin typeface="+mj-lt"/>
              </a:rPr>
              <a:t>pagpapakahulugan</a:t>
            </a:r>
            <a:r>
              <a:rPr lang="en-US" altLang="en-US" sz="2800" dirty="0">
                <a:latin typeface="+mj-lt"/>
              </a:rPr>
              <a:t> ng </a:t>
            </a:r>
            <a:r>
              <a:rPr lang="en-US" altLang="en-US" sz="2800" dirty="0" err="1">
                <a:latin typeface="+mj-lt"/>
              </a:rPr>
              <a:t>tekstong</a:t>
            </a:r>
            <a:r>
              <a:rPr lang="en-US" altLang="en-US" sz="2800" dirty="0">
                <a:latin typeface="+mj-lt"/>
              </a:rPr>
              <a:t>  </a:t>
            </a:r>
            <a:r>
              <a:rPr lang="en-US" altLang="en-US" sz="2800" dirty="0" err="1">
                <a:latin typeface="+mj-lt"/>
              </a:rPr>
              <a:t>binasa</a:t>
            </a:r>
            <a:r>
              <a:rPr lang="en-US" altLang="en-US" sz="2800" dirty="0">
                <a:latin typeface="+mj-lt"/>
              </a:rPr>
              <a:t>. </a:t>
            </a: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69170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0070C0"/>
                </a:solidFill>
              </a:rPr>
              <a:t>Apat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na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Hakbang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sa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Pagbasa</a:t>
            </a:r>
            <a:r>
              <a:rPr lang="en-US" b="1" dirty="0">
                <a:solidFill>
                  <a:srgbClr val="0070C0"/>
                </a:solidFill>
              </a:rPr>
              <a:t> </a:t>
            </a:r>
            <a:r>
              <a:rPr lang="en-US" sz="2400" i="1" dirty="0"/>
              <a:t>(William Gray</a:t>
            </a:r>
            <a:r>
              <a:rPr lang="en-US" dirty="0"/>
              <a:t>)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algn="just">
              <a:buFont typeface="Wingdings 3" panose="05040102010807070707" pitchFamily="18" charset="2"/>
              <a:buAutoNum type="alphaLcPeriod"/>
            </a:pPr>
            <a:r>
              <a:rPr lang="en-US" altLang="en-US" b="1" dirty="0" err="1">
                <a:solidFill>
                  <a:srgbClr val="0070C0"/>
                </a:solidFill>
              </a:rPr>
              <a:t>Persepsyon</a:t>
            </a:r>
            <a:r>
              <a:rPr lang="en-US" altLang="en-US" dirty="0"/>
              <a:t> – </a:t>
            </a:r>
            <a:r>
              <a:rPr lang="en-US" altLang="en-US" dirty="0" err="1"/>
              <a:t>pagkilala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mga</a:t>
            </a:r>
            <a:r>
              <a:rPr lang="en-US" altLang="en-US" dirty="0"/>
              <a:t> </a:t>
            </a:r>
            <a:r>
              <a:rPr lang="en-US" altLang="en-US" dirty="0" err="1"/>
              <a:t>nakalimbag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simbolo</a:t>
            </a:r>
            <a:r>
              <a:rPr lang="en-US" altLang="en-US" dirty="0"/>
              <a:t> at </a:t>
            </a:r>
            <a:r>
              <a:rPr lang="en-US" altLang="en-US" dirty="0" err="1"/>
              <a:t>maging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pagbigkas</a:t>
            </a:r>
            <a:r>
              <a:rPr lang="en-US" altLang="en-US" dirty="0"/>
              <a:t> </a:t>
            </a:r>
            <a:r>
              <a:rPr lang="en-US" altLang="en-US" dirty="0" err="1"/>
              <a:t>nang</a:t>
            </a:r>
            <a:r>
              <a:rPr lang="en-US" altLang="en-US" dirty="0"/>
              <a:t> </a:t>
            </a:r>
            <a:r>
              <a:rPr lang="en-US" altLang="en-US" dirty="0" err="1"/>
              <a:t>wasto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mga</a:t>
            </a:r>
            <a:r>
              <a:rPr lang="en-US" altLang="en-US" dirty="0"/>
              <a:t> </a:t>
            </a:r>
            <a:r>
              <a:rPr lang="en-US" altLang="en-US" dirty="0" err="1"/>
              <a:t>simbolong</a:t>
            </a:r>
            <a:r>
              <a:rPr lang="en-US" altLang="en-US" dirty="0"/>
              <a:t> </a:t>
            </a:r>
            <a:r>
              <a:rPr lang="en-US" altLang="en-US" dirty="0" err="1"/>
              <a:t>nababasa</a:t>
            </a:r>
            <a:endParaRPr lang="en-US" altLang="en-US" dirty="0"/>
          </a:p>
          <a:p>
            <a:pPr marL="514350" indent="-514350" algn="just">
              <a:buFont typeface="Wingdings 3" panose="05040102010807070707" pitchFamily="18" charset="2"/>
              <a:buAutoNum type="alphaLcPeriod"/>
            </a:pPr>
            <a:r>
              <a:rPr lang="en-US" altLang="en-US" b="1" dirty="0" err="1">
                <a:solidFill>
                  <a:srgbClr val="0070C0"/>
                </a:solidFill>
              </a:rPr>
              <a:t>Komprehensyon</a:t>
            </a:r>
            <a:r>
              <a:rPr lang="en-US" altLang="en-US" dirty="0"/>
              <a:t> – </a:t>
            </a:r>
            <a:r>
              <a:rPr lang="en-US" altLang="en-US" dirty="0" err="1"/>
              <a:t>pagpoproseso</a:t>
            </a:r>
            <a:r>
              <a:rPr lang="en-US" altLang="en-US" dirty="0"/>
              <a:t> ng </a:t>
            </a:r>
            <a:r>
              <a:rPr lang="en-US" altLang="en-US" dirty="0" err="1"/>
              <a:t>mga</a:t>
            </a:r>
            <a:r>
              <a:rPr lang="en-US" altLang="en-US" dirty="0"/>
              <a:t> </a:t>
            </a:r>
            <a:r>
              <a:rPr lang="en-US" altLang="en-US" dirty="0" err="1"/>
              <a:t>impormasyon</a:t>
            </a:r>
            <a:r>
              <a:rPr lang="en-US" altLang="en-US" dirty="0"/>
              <a:t> o </a:t>
            </a:r>
            <a:r>
              <a:rPr lang="en-US" altLang="en-US" dirty="0" err="1"/>
              <a:t>kaisipang</a:t>
            </a:r>
            <a:r>
              <a:rPr lang="en-US" altLang="en-US" dirty="0"/>
              <a:t> </a:t>
            </a:r>
            <a:r>
              <a:rPr lang="en-US" altLang="en-US" dirty="0" err="1"/>
              <a:t>ipinahahayag</a:t>
            </a:r>
            <a:r>
              <a:rPr lang="en-US" altLang="en-US" dirty="0"/>
              <a:t> ng </a:t>
            </a:r>
            <a:r>
              <a:rPr lang="en-US" altLang="en-US" dirty="0" err="1"/>
              <a:t>simbolong</a:t>
            </a:r>
            <a:r>
              <a:rPr lang="en-US" altLang="en-US" dirty="0"/>
              <a:t> </a:t>
            </a:r>
            <a:r>
              <a:rPr lang="en-US" altLang="en-US" dirty="0" err="1"/>
              <a:t>nakalimbag</a:t>
            </a:r>
            <a:r>
              <a:rPr lang="en-US" altLang="en-US" dirty="0"/>
              <a:t> </a:t>
            </a:r>
            <a:r>
              <a:rPr lang="en-US" altLang="en-US" dirty="0" err="1"/>
              <a:t>na</a:t>
            </a:r>
            <a:r>
              <a:rPr lang="en-US" altLang="en-US" dirty="0"/>
              <a:t> </a:t>
            </a:r>
            <a:r>
              <a:rPr lang="en-US" altLang="en-US" dirty="0" err="1"/>
              <a:t>binasa</a:t>
            </a:r>
            <a:r>
              <a:rPr lang="en-US" altLang="en-US" dirty="0"/>
              <a:t>; </a:t>
            </a:r>
            <a:r>
              <a:rPr lang="en-US" altLang="en-US" dirty="0" err="1"/>
              <a:t>nagaganap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isipan</a:t>
            </a:r>
            <a:r>
              <a:rPr lang="en-US" altLang="en-US" dirty="0"/>
              <a:t>;  </a:t>
            </a:r>
            <a:r>
              <a:rPr lang="en-US" altLang="en-US" dirty="0" err="1"/>
              <a:t>pag-unawa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tekstong</a:t>
            </a:r>
            <a:r>
              <a:rPr lang="en-US" altLang="en-US" dirty="0"/>
              <a:t> </a:t>
            </a:r>
            <a:r>
              <a:rPr lang="en-US" altLang="en-US" dirty="0" err="1"/>
              <a:t>binasa</a:t>
            </a:r>
            <a:r>
              <a:rPr lang="en-US" altLang="en-US" dirty="0"/>
              <a:t> ay </a:t>
            </a:r>
            <a:r>
              <a:rPr lang="en-US" altLang="en-US" dirty="0" err="1"/>
              <a:t>nagaganap</a:t>
            </a:r>
            <a:endParaRPr lang="en-US" altLang="en-US" dirty="0"/>
          </a:p>
          <a:p>
            <a:pPr marL="514350" indent="-514350" algn="just">
              <a:buFont typeface="Wingdings 3" panose="05040102010807070707" pitchFamily="18" charset="2"/>
              <a:buAutoNum type="alphaLcPeriod"/>
            </a:pPr>
            <a:r>
              <a:rPr lang="en-US" altLang="en-US" b="1" dirty="0" err="1">
                <a:solidFill>
                  <a:srgbClr val="0070C0"/>
                </a:solidFill>
              </a:rPr>
              <a:t>Reaksyon</a:t>
            </a:r>
            <a:r>
              <a:rPr lang="en-US" altLang="en-US" dirty="0"/>
              <a:t> – </a:t>
            </a:r>
            <a:r>
              <a:rPr lang="en-US" altLang="en-US" dirty="0" err="1"/>
              <a:t>hinahatulan</a:t>
            </a:r>
            <a:r>
              <a:rPr lang="en-US" altLang="en-US" dirty="0"/>
              <a:t> o </a:t>
            </a:r>
            <a:r>
              <a:rPr lang="en-US" altLang="en-US" dirty="0" err="1"/>
              <a:t>pinagpapasyahan</a:t>
            </a:r>
            <a:r>
              <a:rPr lang="en-US" altLang="en-US" dirty="0"/>
              <a:t> </a:t>
            </a:r>
            <a:r>
              <a:rPr lang="en-US" altLang="en-US" dirty="0" err="1"/>
              <a:t>ang</a:t>
            </a:r>
            <a:r>
              <a:rPr lang="en-US" altLang="en-US" dirty="0"/>
              <a:t> </a:t>
            </a:r>
            <a:r>
              <a:rPr lang="en-US" altLang="en-US" dirty="0" err="1"/>
              <a:t>kawastuhan</a:t>
            </a:r>
            <a:r>
              <a:rPr lang="en-US" altLang="en-US" dirty="0"/>
              <a:t>, </a:t>
            </a:r>
            <a:r>
              <a:rPr lang="en-US" altLang="en-US" dirty="0" err="1"/>
              <a:t>kahusayan</a:t>
            </a:r>
            <a:r>
              <a:rPr lang="en-US" altLang="en-US" dirty="0"/>
              <a:t> at </a:t>
            </a:r>
            <a:r>
              <a:rPr lang="en-US" altLang="en-US" dirty="0" err="1"/>
              <a:t>pagpapahalaga</a:t>
            </a:r>
            <a:r>
              <a:rPr lang="en-US" altLang="en-US" dirty="0"/>
              <a:t> ng </a:t>
            </a:r>
            <a:r>
              <a:rPr lang="en-US" altLang="en-US" dirty="0" err="1"/>
              <a:t>isang</a:t>
            </a:r>
            <a:r>
              <a:rPr lang="en-US" altLang="en-US" dirty="0"/>
              <a:t> </a:t>
            </a:r>
            <a:r>
              <a:rPr lang="en-US" altLang="en-US" dirty="0" err="1"/>
              <a:t>tekstong</a:t>
            </a:r>
            <a:r>
              <a:rPr lang="en-US" altLang="en-US" dirty="0"/>
              <a:t> </a:t>
            </a:r>
            <a:r>
              <a:rPr lang="en-US" altLang="en-US" dirty="0" err="1"/>
              <a:t>binasa</a:t>
            </a:r>
            <a:endParaRPr lang="en-US" altLang="en-US" dirty="0"/>
          </a:p>
          <a:p>
            <a:pPr marL="514350" indent="-514350" algn="just">
              <a:buFont typeface="Wingdings 3" panose="05040102010807070707" pitchFamily="18" charset="2"/>
              <a:buAutoNum type="alphaLcPeriod"/>
            </a:pPr>
            <a:r>
              <a:rPr lang="en-US" altLang="en-US" b="1" dirty="0" err="1">
                <a:solidFill>
                  <a:srgbClr val="0070C0"/>
                </a:solidFill>
              </a:rPr>
              <a:t>Asimilasyon</a:t>
            </a:r>
            <a:r>
              <a:rPr lang="en-US" altLang="en-US" dirty="0"/>
              <a:t> – </a:t>
            </a:r>
            <a:r>
              <a:rPr lang="en-US" altLang="en-US" dirty="0" err="1"/>
              <a:t>isinasama</a:t>
            </a:r>
            <a:r>
              <a:rPr lang="en-US" altLang="en-US" dirty="0"/>
              <a:t> at </a:t>
            </a:r>
            <a:r>
              <a:rPr lang="en-US" altLang="en-US" dirty="0" err="1"/>
              <a:t>iniuugnay</a:t>
            </a:r>
            <a:r>
              <a:rPr lang="en-US" altLang="en-US" dirty="0"/>
              <a:t> </a:t>
            </a:r>
            <a:r>
              <a:rPr lang="en-US" altLang="en-US" dirty="0" err="1"/>
              <a:t>ang</a:t>
            </a:r>
            <a:r>
              <a:rPr lang="en-US" altLang="en-US" dirty="0"/>
              <a:t> </a:t>
            </a:r>
            <a:r>
              <a:rPr lang="en-US" altLang="en-US" dirty="0" err="1"/>
              <a:t>kaalamang</a:t>
            </a:r>
            <a:r>
              <a:rPr lang="en-US" altLang="en-US" dirty="0"/>
              <a:t> </a:t>
            </a:r>
            <a:r>
              <a:rPr lang="en-US" altLang="en-US" dirty="0" err="1"/>
              <a:t>nabasa</a:t>
            </a:r>
            <a:r>
              <a:rPr lang="en-US" altLang="en-US" dirty="0"/>
              <a:t> </a:t>
            </a:r>
            <a:r>
              <a:rPr lang="en-US" altLang="en-US" dirty="0" err="1"/>
              <a:t>sa</a:t>
            </a:r>
            <a:r>
              <a:rPr lang="en-US" altLang="en-US" dirty="0"/>
              <a:t> </a:t>
            </a:r>
            <a:r>
              <a:rPr lang="en-US" altLang="en-US" dirty="0" err="1"/>
              <a:t>mga</a:t>
            </a:r>
            <a:r>
              <a:rPr lang="en-US" altLang="en-US" dirty="0"/>
              <a:t> </a:t>
            </a:r>
            <a:r>
              <a:rPr lang="en-US" altLang="en-US" dirty="0" err="1"/>
              <a:t>dati</a:t>
            </a:r>
            <a:r>
              <a:rPr lang="en-US" altLang="en-US" dirty="0"/>
              <a:t> </a:t>
            </a:r>
            <a:r>
              <a:rPr lang="en-US" altLang="en-US" dirty="0" err="1"/>
              <a:t>nang</a:t>
            </a:r>
            <a:r>
              <a:rPr lang="en-US" altLang="en-US" dirty="0"/>
              <a:t> </a:t>
            </a:r>
            <a:r>
              <a:rPr lang="en-US" altLang="en-US" dirty="0" err="1"/>
              <a:t>kaalaman</a:t>
            </a:r>
            <a:r>
              <a:rPr lang="en-US" altLang="en-US" dirty="0"/>
              <a:t> at/o </a:t>
            </a:r>
            <a:r>
              <a:rPr lang="en-US" altLang="en-US" dirty="0" err="1" smtClean="0"/>
              <a:t>karanasan</a:t>
            </a:r>
            <a:endParaRPr lang="en-US" altLang="en-US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58853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err="1">
                <a:solidFill>
                  <a:srgbClr val="0070C0"/>
                </a:solidFill>
              </a:rPr>
              <a:t>Paglalarawan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Pagbasa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inilahad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Badayos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(2000)</a:t>
            </a:r>
            <a:endParaRPr lang="en-US" sz="2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1217612" y="1905000"/>
            <a:ext cx="9888828" cy="4267200"/>
          </a:xfrm>
        </p:spPr>
        <p:txBody>
          <a:bodyPr>
            <a:normAutofit/>
          </a:bodyPr>
          <a:lstStyle/>
          <a:p>
            <a:pPr algn="just"/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pagbasa</a:t>
            </a:r>
            <a:r>
              <a:rPr lang="en-US" altLang="en-US" sz="2200" dirty="0">
                <a:latin typeface="+mj-lt"/>
              </a:rPr>
              <a:t> ay </a:t>
            </a:r>
            <a:r>
              <a:rPr lang="en-US" altLang="en-US" sz="2200" dirty="0" err="1">
                <a:latin typeface="+mj-lt"/>
              </a:rPr>
              <a:t>walang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kahingiang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imposible</a:t>
            </a:r>
            <a:r>
              <a:rPr lang="en-US" altLang="en-US" sz="2200" dirty="0">
                <a:latin typeface="+mj-lt"/>
              </a:rPr>
              <a:t> para </a:t>
            </a:r>
            <a:r>
              <a:rPr lang="en-US" altLang="en-US" sz="2200" dirty="0" err="1">
                <a:latin typeface="+mj-lt"/>
              </a:rPr>
              <a:t>hindi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ito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maisagawa</a:t>
            </a:r>
            <a:r>
              <a:rPr lang="en-US" altLang="en-US" sz="2200" dirty="0">
                <a:latin typeface="+mj-lt"/>
              </a:rPr>
              <a:t> ng </a:t>
            </a:r>
            <a:r>
              <a:rPr lang="en-US" altLang="en-US" sz="2200" dirty="0" err="1">
                <a:latin typeface="+mj-lt"/>
              </a:rPr>
              <a:t>isang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mambabasa</a:t>
            </a:r>
            <a:r>
              <a:rPr lang="en-US" altLang="en-US" sz="2200" dirty="0" smtClean="0">
                <a:latin typeface="+mj-lt"/>
              </a:rPr>
              <a:t>.</a:t>
            </a:r>
            <a:endParaRPr lang="en-US" altLang="en-US" sz="2200" dirty="0">
              <a:latin typeface="+mj-lt"/>
            </a:endParaRPr>
          </a:p>
          <a:p>
            <a:pPr algn="just"/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pagbasa</a:t>
            </a:r>
            <a:r>
              <a:rPr lang="en-US" altLang="en-US" sz="2200" dirty="0">
                <a:latin typeface="+mj-lt"/>
              </a:rPr>
              <a:t> ay </a:t>
            </a:r>
            <a:r>
              <a:rPr lang="en-US" altLang="en-US" sz="2200" dirty="0" err="1">
                <a:latin typeface="+mj-lt"/>
              </a:rPr>
              <a:t>isang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proseso</a:t>
            </a:r>
            <a:r>
              <a:rPr lang="en-US" altLang="en-US" sz="2200" dirty="0">
                <a:latin typeface="+mj-lt"/>
              </a:rPr>
              <a:t> ng </a:t>
            </a:r>
            <a:r>
              <a:rPr lang="en-US" altLang="en-US" sz="2200" dirty="0" err="1">
                <a:latin typeface="+mj-lt"/>
              </a:rPr>
              <a:t>pag-iisip</a:t>
            </a:r>
            <a:r>
              <a:rPr lang="en-US" altLang="en-US" sz="2200" dirty="0">
                <a:latin typeface="+mj-lt"/>
              </a:rPr>
              <a:t>. </a:t>
            </a:r>
            <a:r>
              <a:rPr lang="en-US" altLang="en-US" sz="2200" dirty="0" err="1">
                <a:latin typeface="+mj-lt"/>
              </a:rPr>
              <a:t>Utak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ginagamit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pagbasa</a:t>
            </a:r>
            <a:r>
              <a:rPr lang="en-US" altLang="en-US" sz="2200" dirty="0">
                <a:latin typeface="+mj-lt"/>
              </a:rPr>
              <a:t> at </a:t>
            </a:r>
            <a:r>
              <a:rPr lang="en-US" altLang="en-US" sz="2200" dirty="0" err="1">
                <a:latin typeface="+mj-lt"/>
              </a:rPr>
              <a:t>hindi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mata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na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tagahatid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lamang</a:t>
            </a:r>
            <a:r>
              <a:rPr lang="en-US" altLang="en-US" sz="2200" dirty="0">
                <a:latin typeface="+mj-lt"/>
              </a:rPr>
              <a:t> ng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imahen</a:t>
            </a:r>
            <a:r>
              <a:rPr lang="en-US" altLang="en-US" sz="2200" dirty="0">
                <a:latin typeface="+mj-lt"/>
              </a:rPr>
              <a:t> o </a:t>
            </a:r>
            <a:r>
              <a:rPr lang="en-US" altLang="en-US" sz="2200" dirty="0" err="1">
                <a:latin typeface="+mj-lt"/>
              </a:rPr>
              <a:t>mensahe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utak</a:t>
            </a:r>
            <a:r>
              <a:rPr lang="en-US" altLang="en-US" sz="2200" dirty="0">
                <a:latin typeface="+mj-lt"/>
              </a:rPr>
              <a:t>. Sa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bulag</a:t>
            </a:r>
            <a:r>
              <a:rPr lang="en-US" altLang="en-US" sz="2200" dirty="0">
                <a:latin typeface="+mj-lt"/>
              </a:rPr>
              <a:t>, </a:t>
            </a:r>
            <a:r>
              <a:rPr lang="en-US" altLang="en-US" sz="2200" dirty="0" err="1">
                <a:latin typeface="+mj-lt"/>
              </a:rPr>
              <a:t>pandama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pumapalit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mata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nang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mga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imaheng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mula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braille </a:t>
            </a:r>
            <a:r>
              <a:rPr lang="en-US" altLang="en-US" sz="2200" dirty="0" err="1">
                <a:latin typeface="+mj-lt"/>
              </a:rPr>
              <a:t>na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kanilang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binabasa</a:t>
            </a:r>
            <a:r>
              <a:rPr lang="en-US" altLang="en-US" sz="2200" dirty="0">
                <a:latin typeface="+mj-lt"/>
              </a:rPr>
              <a:t> ay </a:t>
            </a:r>
            <a:r>
              <a:rPr lang="en-US" altLang="en-US" sz="2200" dirty="0" err="1">
                <a:latin typeface="+mj-lt"/>
              </a:rPr>
              <a:t>makarating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utak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upang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maiproseso</a:t>
            </a:r>
            <a:r>
              <a:rPr lang="en-US" altLang="en-US" sz="2200" dirty="0" smtClean="0">
                <a:latin typeface="+mj-lt"/>
              </a:rPr>
              <a:t>.</a:t>
            </a:r>
            <a:endParaRPr lang="en-US" altLang="en-US" sz="2200" dirty="0">
              <a:latin typeface="+mj-lt"/>
            </a:endParaRPr>
          </a:p>
          <a:p>
            <a:pPr algn="just"/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epektib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na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mambabasa</a:t>
            </a:r>
            <a:r>
              <a:rPr lang="en-US" altLang="en-US" sz="2200" dirty="0">
                <a:latin typeface="+mj-lt"/>
              </a:rPr>
              <a:t> ay </a:t>
            </a:r>
            <a:r>
              <a:rPr lang="en-US" altLang="en-US" sz="2200" dirty="0" err="1">
                <a:latin typeface="+mj-lt"/>
              </a:rPr>
              <a:t>isang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interaktib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na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mambabasa</a:t>
            </a:r>
            <a:r>
              <a:rPr lang="en-US" altLang="en-US" sz="2200" dirty="0">
                <a:latin typeface="+mj-lt"/>
              </a:rPr>
              <a:t>. Sa </a:t>
            </a:r>
            <a:r>
              <a:rPr lang="en-US" altLang="en-US" sz="2200" dirty="0" err="1">
                <a:latin typeface="+mj-lt"/>
              </a:rPr>
              <a:t>pagbabasa</a:t>
            </a:r>
            <a:r>
              <a:rPr lang="en-US" altLang="en-US" sz="2200" dirty="0">
                <a:latin typeface="+mj-lt"/>
              </a:rPr>
              <a:t>, </a:t>
            </a:r>
            <a:r>
              <a:rPr lang="en-US" altLang="en-US" sz="2200" dirty="0" err="1">
                <a:latin typeface="+mj-lt"/>
              </a:rPr>
              <a:t>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isang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mambabasa</a:t>
            </a:r>
            <a:r>
              <a:rPr lang="en-US" altLang="en-US" sz="2200" dirty="0">
                <a:latin typeface="+mj-lt"/>
              </a:rPr>
              <a:t> ay </a:t>
            </a:r>
            <a:r>
              <a:rPr lang="en-US" altLang="en-US" sz="2200" dirty="0" err="1">
                <a:latin typeface="+mj-lt"/>
              </a:rPr>
              <a:t>nakakagagawa</a:t>
            </a:r>
            <a:r>
              <a:rPr lang="en-US" altLang="en-US" sz="2200" dirty="0">
                <a:latin typeface="+mj-lt"/>
              </a:rPr>
              <a:t> ng </a:t>
            </a:r>
            <a:r>
              <a:rPr lang="en-US" altLang="en-US" sz="2200" dirty="0" err="1">
                <a:latin typeface="+mj-lt"/>
              </a:rPr>
              <a:t>interaksyon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awtor</a:t>
            </a:r>
            <a:r>
              <a:rPr lang="en-US" altLang="en-US" sz="2200" dirty="0">
                <a:latin typeface="+mj-lt"/>
              </a:rPr>
              <a:t>,  </a:t>
            </a:r>
            <a:r>
              <a:rPr lang="en-US" altLang="en-US" sz="2200" dirty="0" err="1">
                <a:latin typeface="+mj-lt"/>
              </a:rPr>
              <a:t>teksto</a:t>
            </a:r>
            <a:r>
              <a:rPr lang="en-US" altLang="en-US" sz="2200" dirty="0">
                <a:latin typeface="+mj-lt"/>
              </a:rPr>
              <a:t> at </a:t>
            </a:r>
            <a:r>
              <a:rPr lang="en-US" altLang="en-US" sz="2200" dirty="0" err="1">
                <a:latin typeface="+mj-lt"/>
              </a:rPr>
              <a:t>sa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kanyang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sarili</a:t>
            </a:r>
            <a:r>
              <a:rPr lang="en-US" altLang="en-US" sz="2200" dirty="0">
                <a:latin typeface="+mj-lt"/>
              </a:rPr>
              <a:t> </a:t>
            </a:r>
            <a:r>
              <a:rPr lang="en-US" altLang="en-US" sz="2200" dirty="0" err="1">
                <a:latin typeface="+mj-lt"/>
              </a:rPr>
              <a:t>mismo</a:t>
            </a:r>
            <a:r>
              <a:rPr lang="en-US" altLang="en-US" sz="2200" dirty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sz="2200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4250270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b="1" dirty="0" err="1">
                <a:solidFill>
                  <a:srgbClr val="0070C0"/>
                </a:solidFill>
              </a:rPr>
              <a:t>Paglalarawan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sa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Pagbasa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na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inilahad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ni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Badayos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dirty="0"/>
              <a:t>(2000)</a:t>
            </a:r>
            <a:endParaRPr lang="en-US" sz="28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altLang="en-US" dirty="0" err="1">
                <a:latin typeface="+mj-lt"/>
              </a:rPr>
              <a:t>Maraming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iba’t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ibang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hadlang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pag-unawa</a:t>
            </a:r>
            <a:r>
              <a:rPr lang="en-US" altLang="en-US" dirty="0">
                <a:latin typeface="+mj-lt"/>
              </a:rPr>
              <a:t>, </a:t>
            </a:r>
            <a:r>
              <a:rPr lang="en-US" altLang="en-US" dirty="0" err="1">
                <a:latin typeface="+mj-lt"/>
              </a:rPr>
              <a:t>bukod</a:t>
            </a:r>
            <a:r>
              <a:rPr lang="en-US" altLang="en-US" dirty="0">
                <a:latin typeface="+mj-lt"/>
              </a:rPr>
              <a:t> pa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mga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hadlang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. </a:t>
            </a:r>
          </a:p>
          <a:p>
            <a:pPr algn="just"/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magaling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mambabasa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sensitib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kayariang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balangkas</a:t>
            </a:r>
            <a:r>
              <a:rPr lang="en-US" altLang="en-US" dirty="0">
                <a:latin typeface="+mj-lt"/>
              </a:rPr>
              <a:t> ng </a:t>
            </a:r>
            <a:r>
              <a:rPr lang="en-US" altLang="en-US" dirty="0" err="1">
                <a:latin typeface="+mj-lt"/>
              </a:rPr>
              <a:t>tekstong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binabasa</a:t>
            </a:r>
            <a:r>
              <a:rPr lang="en-US" altLang="en-US" dirty="0" smtClean="0">
                <a:latin typeface="+mj-lt"/>
              </a:rPr>
              <a:t>.</a:t>
            </a:r>
            <a:endParaRPr lang="en-US" altLang="en-US" dirty="0">
              <a:latin typeface="+mj-lt"/>
            </a:endParaRPr>
          </a:p>
          <a:p>
            <a:pPr algn="just"/>
            <a:r>
              <a:rPr lang="en-US" altLang="en-US" dirty="0" err="1">
                <a:latin typeface="+mj-lt"/>
              </a:rPr>
              <a:t>Ang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mabilis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na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pag-unawa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teksto</a:t>
            </a:r>
            <a:r>
              <a:rPr lang="en-US" altLang="en-US" dirty="0">
                <a:latin typeface="+mj-lt"/>
              </a:rPr>
              <a:t> ay </a:t>
            </a:r>
            <a:r>
              <a:rPr lang="en-US" altLang="en-US" dirty="0" err="1">
                <a:latin typeface="+mj-lt"/>
              </a:rPr>
              <a:t>nakakapagpapabilis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sa</a:t>
            </a: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>
                <a:latin typeface="+mj-lt"/>
              </a:rPr>
              <a:t>pagbasa</a:t>
            </a:r>
            <a:r>
              <a:rPr lang="en-US" altLang="en-US" dirty="0">
                <a:latin typeface="+mj-lt"/>
              </a:rPr>
              <a:t>.</a:t>
            </a:r>
          </a:p>
          <a:p>
            <a:pPr marL="0" indent="0" algn="just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143283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9600" b="1" dirty="0" err="1"/>
              <a:t>Mga</a:t>
            </a:r>
            <a:r>
              <a:rPr lang="en-US" sz="9600" b="1" dirty="0"/>
              <a:t> </a:t>
            </a:r>
            <a:r>
              <a:rPr lang="en-US" sz="9600" b="1" dirty="0" err="1" smtClean="0"/>
              <a:t>Teorya</a:t>
            </a:r>
            <a:r>
              <a:rPr lang="en-US" sz="9600" b="1" dirty="0" smtClean="0"/>
              <a:t/>
            </a:r>
            <a:br>
              <a:rPr lang="en-US" sz="9600" b="1" dirty="0" smtClean="0"/>
            </a:br>
            <a:r>
              <a:rPr lang="en-US" sz="9600" b="1" dirty="0" smtClean="0"/>
              <a:t>ng </a:t>
            </a:r>
            <a:r>
              <a:rPr lang="en-US" sz="9600" b="1" dirty="0" err="1"/>
              <a:t>Pagbasa</a:t>
            </a:r>
            <a:endParaRPr lang="en-PH" sz="9600" dirty="0"/>
          </a:p>
        </p:txBody>
      </p:sp>
      <p:pic>
        <p:nvPicPr>
          <p:cNvPr id="4" name="Picture 3" descr="File:DLSL Official Seal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5813" y="5638800"/>
            <a:ext cx="1010627" cy="1011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1212" y="5801232"/>
            <a:ext cx="876300" cy="87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760412" y="6306563"/>
            <a:ext cx="103460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en-PH" altLang="en-US" sz="1400" dirty="0">
                <a:latin typeface="+mj-lt"/>
              </a:rPr>
              <a:t>De La Salle – </a:t>
            </a:r>
            <a:r>
              <a:rPr lang="en-PH" altLang="en-US" sz="1400" dirty="0" err="1">
                <a:latin typeface="+mj-lt"/>
              </a:rPr>
              <a:t>Lipa</a:t>
            </a:r>
            <a:r>
              <a:rPr lang="en-PH" altLang="en-US" sz="1400" dirty="0">
                <a:latin typeface="+mj-lt"/>
              </a:rPr>
              <a:t> </a:t>
            </a:r>
            <a:r>
              <a:rPr lang="en-PH" altLang="en-US" sz="1400" dirty="0" smtClean="0">
                <a:latin typeface="+mj-lt"/>
              </a:rPr>
              <a:t>• </a:t>
            </a:r>
            <a:r>
              <a:rPr lang="en-PH" altLang="en-US" sz="1400" dirty="0">
                <a:latin typeface="+mj-lt"/>
              </a:rPr>
              <a:t>College of Education Arts and Sciences • </a:t>
            </a:r>
            <a:r>
              <a:rPr lang="en-PH" altLang="en-US" sz="1400" dirty="0" smtClean="0">
                <a:latin typeface="+mj-lt"/>
              </a:rPr>
              <a:t>LIFE </a:t>
            </a:r>
            <a:r>
              <a:rPr lang="en-PH" altLang="en-US" sz="1400" dirty="0">
                <a:latin typeface="+mj-lt"/>
              </a:rPr>
              <a:t>Department</a:t>
            </a:r>
          </a:p>
        </p:txBody>
      </p:sp>
    </p:spTree>
    <p:extLst>
      <p:ext uri="{BB962C8B-B14F-4D97-AF65-F5344CB8AC3E}">
        <p14:creationId xmlns:p14="http://schemas.microsoft.com/office/powerpoint/2010/main" val="3691653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09A44C-857D-42FD-9219-94A36248C2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1396</Words>
  <Application>Microsoft Office PowerPoint</Application>
  <PresentationFormat>Custom</PresentationFormat>
  <Paragraphs>76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Consolas</vt:lpstr>
      <vt:lpstr>Corbel</vt:lpstr>
      <vt:lpstr>Wingdings</vt:lpstr>
      <vt:lpstr>Wingdings 3</vt:lpstr>
      <vt:lpstr>Chalkboard 16x9</vt:lpstr>
      <vt:lpstr>PAGBASA</vt:lpstr>
      <vt:lpstr>PowerPoint Presentation</vt:lpstr>
      <vt:lpstr>PowerPoint Presentation</vt:lpstr>
      <vt:lpstr>Kahulugan at Kahalagahan</vt:lpstr>
      <vt:lpstr>Kahulugan at Kahalagahan</vt:lpstr>
      <vt:lpstr>Apat na Hakbang sa Pagbasa (William Gray)</vt:lpstr>
      <vt:lpstr>Paglalarawan sa Pagbasa na inilahad ni Badayos (2000)</vt:lpstr>
      <vt:lpstr>Paglalarawan sa Pagbasa na inilahad ni Badayos (2000)</vt:lpstr>
      <vt:lpstr>Mga Teorya ng Pagbasa</vt:lpstr>
      <vt:lpstr>PowerPoint Presentation</vt:lpstr>
      <vt:lpstr>Teoryang Bottom- Up</vt:lpstr>
      <vt:lpstr>Teoryang Bottom- Up (cont.)</vt:lpstr>
      <vt:lpstr>Teoryang Top- Down</vt:lpstr>
      <vt:lpstr>Teoryang Top- Down (cont.)</vt:lpstr>
      <vt:lpstr>Teoryang Interaktib</vt:lpstr>
      <vt:lpstr>Teoryang Interaktib (cont.)</vt:lpstr>
      <vt:lpstr>Teoryang Iskima</vt:lpstr>
      <vt:lpstr>Teoryang Iskima (cont.)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2015-11-11T06:46:12Z</dcterms:created>
  <dcterms:modified xsi:type="dcterms:W3CDTF">2015-11-11T07:48:43Z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TC028048469991</vt:lpwstr>
  </property>
</Properties>
</file>