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4"/>
  </p:notesMasterIdLst>
  <p:handoutMasterIdLst>
    <p:handoutMasterId r:id="rId25"/>
  </p:handoutMasterIdLst>
  <p:sldIdLst>
    <p:sldId id="256" r:id="rId3"/>
    <p:sldId id="257" r:id="rId4"/>
    <p:sldId id="258" r:id="rId5"/>
    <p:sldId id="259" r:id="rId6"/>
    <p:sldId id="260" r:id="rId7"/>
    <p:sldId id="261" r:id="rId8"/>
    <p:sldId id="262" r:id="rId9"/>
    <p:sldId id="263" r:id="rId10"/>
    <p:sldId id="271" r:id="rId11"/>
    <p:sldId id="272" r:id="rId12"/>
    <p:sldId id="273" r:id="rId13"/>
    <p:sldId id="274" r:id="rId14"/>
    <p:sldId id="275" r:id="rId15"/>
    <p:sldId id="276" r:id="rId16"/>
    <p:sldId id="278" r:id="rId17"/>
    <p:sldId id="277" r:id="rId18"/>
    <p:sldId id="279" r:id="rId19"/>
    <p:sldId id="280" r:id="rId20"/>
    <p:sldId id="281" r:id="rId21"/>
    <p:sldId id="282" r:id="rId22"/>
    <p:sldId id="270" r:id="rId23"/>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15" autoAdjust="0"/>
    <p:restoredTop sz="95274" autoAdjust="0"/>
  </p:normalViewPr>
  <p:slideViewPr>
    <p:cSldViewPr>
      <p:cViewPr varScale="1">
        <p:scale>
          <a:sx n="74" d="100"/>
          <a:sy n="74" d="100"/>
        </p:scale>
        <p:origin x="354" y="72"/>
      </p:cViewPr>
      <p:guideLst>
        <p:guide pos="3839"/>
        <p:guide orient="horz" pos="2160"/>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11/11/2015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11/11/2015</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grpSp>
        <p:nvGrpSpPr>
          <p:cNvPr id="256" name="line"/>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line"/>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line"/>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08012" y="277813"/>
            <a:ext cx="9144001" cy="5898573"/>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67" name="line"/>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255" name="line"/>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FE8FB1-0A7A-443E-AAF7-31D4FA1AA312}" type="datetimeFigureOut">
              <a:rPr lang="en-US"/>
              <a:t>11/11/2015</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58" name="line"/>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60" name="line"/>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AFE8FB1-0A7A-443E-AAF7-31D4FA1AA312}" type="datetimeFigureOut">
              <a:rPr lang="en-US"/>
              <a:t>11/11/2015</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6" name="line"/>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AFE8FB1-0A7A-443E-AAF7-31D4FA1AA312}" type="datetimeFigureOut">
              <a:rPr lang="en-US"/>
              <a:t>11/11/2015</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E8FB1-0A7A-443E-AAF7-31D4FA1AA312}" type="datetimeFigureOut">
              <a:rPr lang="en-US"/>
              <a:t>11/11/2015</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615" name="frame"/>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614" name="frame"/>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FE8FB1-0A7A-443E-AAF7-31D4FA1AA312}" type="datetimeFigureOut">
              <a:rPr lang="en-US"/>
              <a:t>11/11/2015</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9AFE8FB1-0A7A-443E-AAF7-31D4FA1AA312}" type="datetimeFigureOut">
              <a:rPr lang="en-US"/>
              <a:pPr/>
              <a:t>11/11/2015</a:t>
            </a:fld>
            <a:endParaRPr/>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000">
                <a:solidFill>
                  <a:schemeClr val="tx1">
                    <a:tint val="75000"/>
                  </a:schemeClr>
                </a:solidFill>
              </a:defRPr>
            </a:lvl1pPr>
          </a:lstStyle>
          <a:p>
            <a:fld id="{25BA54BD-C84D-46CE-8B72-31BFB26ABA43}" type="slidenum">
              <a:rPr/>
              <a:pPr/>
              <a:t>‹#›</a:t>
            </a:fld>
            <a:endParaRPr/>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spcBef>
                <a:spcPct val="50000"/>
              </a:spcBef>
            </a:pPr>
            <a:r>
              <a:rPr lang="en-US" altLang="en-US" sz="4800" b="1" dirty="0"/>
              <a:t/>
            </a:r>
            <a:br>
              <a:rPr lang="en-US" altLang="en-US" sz="4800" b="1" dirty="0"/>
            </a:br>
            <a:r>
              <a:rPr lang="en-US" altLang="en-US" sz="4800" b="1" dirty="0"/>
              <a:t>COMMUNICATION and SOCIETY</a:t>
            </a:r>
            <a:br>
              <a:rPr lang="en-US" altLang="en-US" sz="4800" b="1" dirty="0"/>
            </a:br>
            <a:r>
              <a:rPr lang="en-US" altLang="en-US" sz="4800" b="1" dirty="0"/>
              <a:t>(Starter- Spanish Era</a:t>
            </a:r>
            <a:r>
              <a:rPr lang="en-US" altLang="en-US" sz="4800" b="1" dirty="0" smtClean="0"/>
              <a:t>)</a:t>
            </a:r>
            <a:endParaRPr lang="en-US" sz="4800" dirty="0"/>
          </a:p>
        </p:txBody>
      </p:sp>
      <p:sp>
        <p:nvSpPr>
          <p:cNvPr id="3" name="Subtitle 2"/>
          <p:cNvSpPr>
            <a:spLocks noGrp="1"/>
          </p:cNvSpPr>
          <p:nvPr>
            <p:ph type="subTitle" idx="1"/>
          </p:nvPr>
        </p:nvSpPr>
        <p:spPr/>
        <p:txBody>
          <a:bodyPr/>
          <a:lstStyle/>
          <a:p>
            <a:r>
              <a:rPr lang="en-US" altLang="en-US" b="1" dirty="0">
                <a:solidFill>
                  <a:srgbClr val="0070C0"/>
                </a:solidFill>
              </a:rPr>
              <a:t>Module 1</a:t>
            </a:r>
            <a:endParaRPr lang="en-US" dirty="0">
              <a:solidFill>
                <a:srgbClr val="0070C0"/>
              </a:solidFill>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b="1" dirty="0" err="1">
                <a:solidFill>
                  <a:srgbClr val="0070C0"/>
                </a:solidFill>
                <a:latin typeface="+mj-lt"/>
              </a:rPr>
              <a:t>Nuestra</a:t>
            </a:r>
            <a:r>
              <a:rPr lang="en-US" altLang="en-US" b="1" dirty="0">
                <a:solidFill>
                  <a:srgbClr val="0070C0"/>
                </a:solidFill>
                <a:latin typeface="+mj-lt"/>
              </a:rPr>
              <a:t> Senora del Rosario</a:t>
            </a:r>
            <a:endParaRPr lang="en-US" altLang="en-US" dirty="0">
              <a:solidFill>
                <a:srgbClr val="0070C0"/>
              </a:solidFill>
              <a:latin typeface="+mj-lt"/>
            </a:endParaRPr>
          </a:p>
          <a:p>
            <a:pPr algn="just"/>
            <a:r>
              <a:rPr lang="en-US" altLang="en-US" dirty="0">
                <a:latin typeface="+mj-lt"/>
              </a:rPr>
              <a:t>Second Book published in the Philippines (1602)</a:t>
            </a:r>
          </a:p>
          <a:p>
            <a:pPr algn="just"/>
            <a:r>
              <a:rPr lang="en-US" altLang="en-US" dirty="0">
                <a:latin typeface="+mj-lt"/>
              </a:rPr>
              <a:t>Written by Fr. </a:t>
            </a:r>
            <a:r>
              <a:rPr lang="en-US" altLang="en-US" dirty="0" err="1">
                <a:latin typeface="+mj-lt"/>
              </a:rPr>
              <a:t>Blancas</a:t>
            </a:r>
            <a:r>
              <a:rPr lang="en-US" altLang="en-US" dirty="0">
                <a:latin typeface="+mj-lt"/>
              </a:rPr>
              <a:t> de San Jose</a:t>
            </a:r>
          </a:p>
          <a:p>
            <a:pPr algn="just"/>
            <a:r>
              <a:rPr lang="en-US" altLang="en-US" dirty="0">
                <a:latin typeface="+mj-lt"/>
              </a:rPr>
              <a:t>Juan de Vera also helped in its printing at the UST Publishing House</a:t>
            </a:r>
          </a:p>
          <a:p>
            <a:pPr algn="just"/>
            <a:r>
              <a:rPr lang="en-US" altLang="en-US" dirty="0">
                <a:latin typeface="+mj-lt"/>
              </a:rPr>
              <a:t>The book contains biography of saints, novenas,  questions about religion and the Santos </a:t>
            </a:r>
            <a:r>
              <a:rPr lang="en-US" altLang="en-US" dirty="0" err="1">
                <a:latin typeface="+mj-lt"/>
              </a:rPr>
              <a:t>Ehersisiyos</a:t>
            </a:r>
            <a:endParaRPr lang="en-US" altLang="en-US" dirty="0">
              <a:latin typeface="+mj-lt"/>
            </a:endParaRPr>
          </a:p>
          <a:p>
            <a:pPr algn="just"/>
            <a:endParaRPr lang="en-US" altLang="en-US" dirty="0">
              <a:latin typeface="+mj-lt"/>
            </a:endParaRPr>
          </a:p>
          <a:p>
            <a:pPr algn="just"/>
            <a:endParaRPr lang="en-US" altLang="en-US" dirty="0">
              <a:latin typeface="+mj-lt"/>
            </a:endParaRPr>
          </a:p>
          <a:p>
            <a:pPr>
              <a:buFont typeface="Wingdings" panose="05000000000000000000" pitchFamily="2" charset="2"/>
              <a:buChar cha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961691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38912" indent="-320040" algn="just">
              <a:spcBef>
                <a:spcPts val="0"/>
              </a:spcBef>
              <a:buFont typeface="Wingdings 2"/>
              <a:buChar char=""/>
              <a:defRPr/>
            </a:pPr>
            <a:r>
              <a:rPr lang="en-US" b="1" dirty="0">
                <a:solidFill>
                  <a:srgbClr val="0070C0"/>
                </a:solidFill>
                <a:latin typeface="+mj-lt"/>
              </a:rPr>
              <a:t>Tomas </a:t>
            </a:r>
            <a:r>
              <a:rPr lang="en-US" b="1" dirty="0" err="1" smtClean="0">
                <a:solidFill>
                  <a:srgbClr val="0070C0"/>
                </a:solidFill>
                <a:latin typeface="+mj-lt"/>
              </a:rPr>
              <a:t>Pinpin</a:t>
            </a:r>
            <a:endParaRPr lang="en-US" b="1" dirty="0" smtClean="0">
              <a:solidFill>
                <a:srgbClr val="0070C0"/>
              </a:solidFill>
              <a:latin typeface="+mj-lt"/>
            </a:endParaRPr>
          </a:p>
          <a:p>
            <a:pPr marL="118872" indent="0" algn="just">
              <a:spcBef>
                <a:spcPts val="0"/>
              </a:spcBef>
              <a:buNone/>
              <a:defRPr/>
            </a:pPr>
            <a:endParaRPr lang="en-US" dirty="0">
              <a:solidFill>
                <a:srgbClr val="0070C0"/>
              </a:solidFill>
              <a:latin typeface="+mj-lt"/>
            </a:endParaRPr>
          </a:p>
          <a:p>
            <a:pPr marL="438912" indent="-320040" algn="just">
              <a:spcBef>
                <a:spcPts val="0"/>
              </a:spcBef>
              <a:buFont typeface="Wingdings 2"/>
              <a:buChar char=""/>
              <a:defRPr/>
            </a:pPr>
            <a:r>
              <a:rPr lang="en-US" dirty="0">
                <a:latin typeface="+mj-lt"/>
              </a:rPr>
              <a:t>Father of Filipino </a:t>
            </a:r>
            <a:r>
              <a:rPr lang="en-US" dirty="0" smtClean="0">
                <a:latin typeface="+mj-lt"/>
              </a:rPr>
              <a:t>Printing</a:t>
            </a:r>
          </a:p>
          <a:p>
            <a:pPr marL="118872" indent="0" algn="just">
              <a:spcBef>
                <a:spcPts val="0"/>
              </a:spcBef>
              <a:buNone/>
              <a:defRPr/>
            </a:pPr>
            <a:endParaRPr lang="en-US" dirty="0">
              <a:latin typeface="+mj-lt"/>
            </a:endParaRPr>
          </a:p>
          <a:p>
            <a:pPr marL="438912" indent="-320040" algn="just">
              <a:spcBef>
                <a:spcPts val="0"/>
              </a:spcBef>
              <a:buFont typeface="Wingdings 2"/>
              <a:buChar char=""/>
              <a:defRPr/>
            </a:pPr>
            <a:r>
              <a:rPr lang="en-US" dirty="0">
                <a:latin typeface="+mj-lt"/>
              </a:rPr>
              <a:t>Learned the art of printing from Spanish friars and Chinese craftsmen in the Dominican – owned printing press in </a:t>
            </a:r>
            <a:r>
              <a:rPr lang="en-US" dirty="0" err="1">
                <a:latin typeface="+mj-lt"/>
              </a:rPr>
              <a:t>Abucay</a:t>
            </a:r>
            <a:r>
              <a:rPr lang="en-US" dirty="0">
                <a:latin typeface="+mj-lt"/>
              </a:rPr>
              <a:t>, Bataan</a:t>
            </a:r>
            <a:r>
              <a:rPr lang="en-US" dirty="0" smtClean="0">
                <a:latin typeface="+mj-lt"/>
              </a:rPr>
              <a:t>.</a:t>
            </a:r>
          </a:p>
          <a:p>
            <a:pPr marL="118872" indent="0" algn="just">
              <a:spcBef>
                <a:spcPts val="0"/>
              </a:spcBef>
              <a:buNone/>
              <a:defRPr/>
            </a:pPr>
            <a:endParaRPr lang="en-US" dirty="0">
              <a:latin typeface="+mj-lt"/>
            </a:endParaRPr>
          </a:p>
          <a:p>
            <a:pPr marL="438912" indent="-320040" algn="just">
              <a:spcBef>
                <a:spcPts val="0"/>
              </a:spcBef>
              <a:buFont typeface="Wingdings 2"/>
              <a:buChar char=""/>
              <a:defRPr/>
            </a:pPr>
            <a:r>
              <a:rPr lang="en-US" dirty="0">
                <a:latin typeface="+mj-lt"/>
              </a:rPr>
              <a:t>Co-authored and printed some of the earliest books </a:t>
            </a:r>
            <a:endParaRPr lang="en-US" dirty="0" smtClean="0">
              <a:latin typeface="+mj-lt"/>
            </a:endParaRPr>
          </a:p>
          <a:p>
            <a:pPr marL="118872" indent="0" algn="just">
              <a:spcBef>
                <a:spcPts val="0"/>
              </a:spcBef>
              <a:buNone/>
              <a:defRPr/>
            </a:pPr>
            <a:endParaRPr lang="en-US" dirty="0">
              <a:latin typeface="+mj-lt"/>
            </a:endParaRPr>
          </a:p>
          <a:p>
            <a:pPr marL="438912" indent="-320040" algn="just">
              <a:spcBef>
                <a:spcPts val="0"/>
              </a:spcBef>
              <a:buFont typeface="Wingdings 2"/>
              <a:buChar char=""/>
              <a:defRPr/>
            </a:pPr>
            <a:r>
              <a:rPr lang="en-US" dirty="0">
                <a:latin typeface="+mj-lt"/>
              </a:rPr>
              <a:t>Made a lot of contributions to the Philippine Press</a:t>
            </a: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901030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38912" indent="-320040" algn="just">
              <a:spcBef>
                <a:spcPts val="0"/>
              </a:spcBef>
              <a:buFont typeface="Wingdings 2"/>
              <a:buChar char=""/>
              <a:defRPr/>
            </a:pPr>
            <a:r>
              <a:rPr lang="en-US" b="1" dirty="0" err="1">
                <a:solidFill>
                  <a:srgbClr val="0070C0"/>
                </a:solidFill>
                <a:latin typeface="+mj-lt"/>
              </a:rPr>
              <a:t>Successos</a:t>
            </a:r>
            <a:r>
              <a:rPr lang="en-US" b="1" dirty="0">
                <a:solidFill>
                  <a:srgbClr val="0070C0"/>
                </a:solidFill>
                <a:latin typeface="+mj-lt"/>
              </a:rPr>
              <a:t> </a:t>
            </a:r>
            <a:r>
              <a:rPr lang="en-US" b="1" dirty="0" err="1">
                <a:solidFill>
                  <a:srgbClr val="0070C0"/>
                </a:solidFill>
                <a:latin typeface="+mj-lt"/>
              </a:rPr>
              <a:t>Felices</a:t>
            </a:r>
            <a:endParaRPr lang="en-US" dirty="0">
              <a:solidFill>
                <a:srgbClr val="0070C0"/>
              </a:solidFill>
              <a:latin typeface="+mj-lt"/>
            </a:endParaRPr>
          </a:p>
          <a:p>
            <a:pPr marL="438912" indent="-320040" algn="just">
              <a:spcBef>
                <a:spcPts val="0"/>
              </a:spcBef>
              <a:buFont typeface="Wingdings 2"/>
              <a:buChar char=""/>
              <a:defRPr/>
            </a:pPr>
            <a:r>
              <a:rPr lang="en-US" dirty="0">
                <a:latin typeface="+mj-lt"/>
              </a:rPr>
              <a:t>14-page newsletter in Spanish, officially known as the first Philippine newsletter </a:t>
            </a:r>
          </a:p>
          <a:p>
            <a:pPr marL="438912" indent="-320040" algn="just">
              <a:spcBef>
                <a:spcPts val="0"/>
              </a:spcBef>
              <a:buFont typeface="Wingdings 2"/>
              <a:buChar char=""/>
              <a:defRPr/>
            </a:pPr>
            <a:r>
              <a:rPr lang="en-US" dirty="0">
                <a:latin typeface="+mj-lt"/>
              </a:rPr>
              <a:t>14 page newsletter in Spanish, officially known as the Philippines first newsletter</a:t>
            </a:r>
          </a:p>
          <a:p>
            <a:pPr marL="438912" indent="-320040" algn="just">
              <a:spcBef>
                <a:spcPts val="0"/>
              </a:spcBef>
              <a:buFont typeface="Wingdings 2"/>
              <a:buChar char=""/>
              <a:defRPr/>
            </a:pPr>
            <a:r>
              <a:rPr lang="en-US" dirty="0">
                <a:latin typeface="+mj-lt"/>
              </a:rPr>
              <a:t>Produced by Tomas </a:t>
            </a:r>
            <a:r>
              <a:rPr lang="en-US" dirty="0" err="1">
                <a:latin typeface="+mj-lt"/>
              </a:rPr>
              <a:t>Pinpin</a:t>
            </a:r>
            <a:r>
              <a:rPr lang="en-US" dirty="0">
                <a:latin typeface="+mj-lt"/>
              </a:rPr>
              <a:t> in 1637</a:t>
            </a:r>
          </a:p>
          <a:p>
            <a:pPr marL="438912" indent="-320040" algn="just">
              <a:spcBef>
                <a:spcPts val="0"/>
              </a:spcBef>
              <a:buFont typeface="Wingdings 2"/>
              <a:buChar char=""/>
              <a:defRPr/>
            </a:pPr>
            <a:r>
              <a:rPr lang="en-US" dirty="0">
                <a:latin typeface="+mj-lt"/>
              </a:rPr>
              <a:t>Made to satisfy colonizer’s thirst for news about other parts of the Philippines</a:t>
            </a:r>
          </a:p>
          <a:p>
            <a:pPr marL="438912" indent="-320040" algn="just">
              <a:spcBef>
                <a:spcPts val="0"/>
              </a:spcBef>
              <a:buFont typeface="Wingdings 2"/>
              <a:buChar char=""/>
              <a:defRPr/>
            </a:pPr>
            <a:r>
              <a:rPr lang="en-US" dirty="0">
                <a:latin typeface="+mj-lt"/>
              </a:rPr>
              <a:t>Antedated by half a century the first newspaper in USA which appeared 1690</a:t>
            </a:r>
          </a:p>
          <a:p>
            <a:pPr marL="438912" indent="-320040" algn="just">
              <a:spcBef>
                <a:spcPts val="0"/>
              </a:spcBef>
              <a:buFont typeface="Wingdings 2"/>
              <a:buChar char=""/>
              <a:defRPr/>
            </a:pPr>
            <a:endParaRPr lang="en-US" dirty="0">
              <a:latin typeface="+mj-lt"/>
            </a:endParaRPr>
          </a:p>
          <a:p>
            <a:pPr algn="just">
              <a:defRPr/>
            </a:pPr>
            <a:endParaRPr lang="en-US" dirty="0">
              <a:latin typeface="+mj-lt"/>
            </a:endParaRP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610648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b="1" dirty="0" err="1">
                <a:solidFill>
                  <a:srgbClr val="0070C0"/>
                </a:solidFill>
                <a:latin typeface="+mj-lt"/>
              </a:rPr>
              <a:t>Hojas</a:t>
            </a:r>
            <a:r>
              <a:rPr lang="en-US" altLang="en-US" b="1" dirty="0">
                <a:solidFill>
                  <a:srgbClr val="0070C0"/>
                </a:solidFill>
                <a:latin typeface="+mj-lt"/>
              </a:rPr>
              <a:t> Volantes (Flying sheet)</a:t>
            </a:r>
            <a:endParaRPr lang="en-US" altLang="en-US" dirty="0">
              <a:solidFill>
                <a:srgbClr val="0070C0"/>
              </a:solidFill>
              <a:latin typeface="+mj-lt"/>
            </a:endParaRPr>
          </a:p>
          <a:p>
            <a:pPr algn="just"/>
            <a:r>
              <a:rPr lang="en-US" altLang="en-US" dirty="0">
                <a:latin typeface="+mj-lt"/>
              </a:rPr>
              <a:t>Issued by the year 1799</a:t>
            </a:r>
          </a:p>
          <a:p>
            <a:pPr algn="just"/>
            <a:r>
              <a:rPr lang="en-US" altLang="en-US" dirty="0">
                <a:latin typeface="+mj-lt"/>
              </a:rPr>
              <a:t>Carried the title Aviso al </a:t>
            </a:r>
            <a:r>
              <a:rPr lang="en-US" altLang="en-US" dirty="0" err="1">
                <a:latin typeface="+mj-lt"/>
              </a:rPr>
              <a:t>Publico</a:t>
            </a:r>
            <a:endParaRPr lang="en-US" altLang="en-US" dirty="0">
              <a:latin typeface="+mj-lt"/>
            </a:endParaRPr>
          </a:p>
          <a:p>
            <a:pPr algn="just"/>
            <a:r>
              <a:rPr lang="en-US" altLang="en-US" dirty="0" smtClean="0">
                <a:latin typeface="+mj-lt"/>
              </a:rPr>
              <a:t>( </a:t>
            </a:r>
            <a:r>
              <a:rPr lang="en-US" altLang="en-US" dirty="0">
                <a:latin typeface="+mj-lt"/>
              </a:rPr>
              <a:t>Notices to the Public)</a:t>
            </a:r>
          </a:p>
          <a:p>
            <a:pPr algn="just"/>
            <a:r>
              <a:rPr lang="en-US" altLang="en-US" dirty="0">
                <a:latin typeface="+mj-lt"/>
              </a:rPr>
              <a:t>Acted as “town criers” for the Spaniards in the Philippines</a:t>
            </a:r>
          </a:p>
          <a:p>
            <a:pPr algn="just">
              <a:buNone/>
            </a:pPr>
            <a:endParaRPr lang="en-US" altLang="en-US" dirty="0">
              <a:latin typeface="+mj-lt"/>
            </a:endParaRPr>
          </a:p>
          <a:p>
            <a:pPr algn="just">
              <a:buNone/>
            </a:pPr>
            <a:endParaRPr lang="en-US" altLang="en-US" dirty="0">
              <a:latin typeface="+mj-lt"/>
            </a:endParaRP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9004634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38912" indent="-320040" algn="just">
              <a:spcBef>
                <a:spcPts val="0"/>
              </a:spcBef>
              <a:buFont typeface="Wingdings 2"/>
              <a:buChar char=""/>
              <a:defRPr/>
            </a:pPr>
            <a:r>
              <a:rPr lang="en-US" b="1" dirty="0">
                <a:solidFill>
                  <a:srgbClr val="0070C0"/>
                </a:solidFill>
                <a:latin typeface="+mj-lt"/>
              </a:rPr>
              <a:t>Del Superior </a:t>
            </a:r>
            <a:r>
              <a:rPr lang="en-US" b="1" dirty="0" err="1">
                <a:solidFill>
                  <a:srgbClr val="0070C0"/>
                </a:solidFill>
                <a:latin typeface="+mj-lt"/>
              </a:rPr>
              <a:t>Govierno</a:t>
            </a:r>
            <a:endParaRPr lang="en-US" dirty="0">
              <a:solidFill>
                <a:srgbClr val="0070C0"/>
              </a:solidFill>
              <a:latin typeface="+mj-lt"/>
            </a:endParaRPr>
          </a:p>
          <a:p>
            <a:pPr marL="438912" indent="-320040" algn="just">
              <a:spcBef>
                <a:spcPts val="0"/>
              </a:spcBef>
              <a:buFont typeface="Wingdings 2"/>
              <a:buChar char=""/>
              <a:defRPr/>
            </a:pPr>
            <a:r>
              <a:rPr lang="en-US" dirty="0">
                <a:latin typeface="+mj-lt"/>
              </a:rPr>
              <a:t>First real newspaper in the </a:t>
            </a:r>
            <a:r>
              <a:rPr lang="en-US" dirty="0" smtClean="0">
                <a:latin typeface="+mj-lt"/>
              </a:rPr>
              <a:t>Philippines; Published </a:t>
            </a:r>
            <a:r>
              <a:rPr lang="en-US" dirty="0">
                <a:latin typeface="+mj-lt"/>
              </a:rPr>
              <a:t>August 8, 1811</a:t>
            </a:r>
          </a:p>
          <a:p>
            <a:pPr marL="438912" indent="-320040" algn="just">
              <a:spcBef>
                <a:spcPts val="0"/>
              </a:spcBef>
              <a:buFont typeface="Wingdings 2"/>
              <a:buChar char=""/>
              <a:defRPr/>
            </a:pPr>
            <a:r>
              <a:rPr lang="en-US" dirty="0">
                <a:latin typeface="+mj-lt"/>
              </a:rPr>
              <a:t>Launched by the Spanish proconsul at the time – Gov. Manuel Fernandez del </a:t>
            </a:r>
            <a:r>
              <a:rPr lang="en-US" dirty="0" err="1">
                <a:latin typeface="+mj-lt"/>
              </a:rPr>
              <a:t>Folgueraz</a:t>
            </a:r>
            <a:endParaRPr lang="en-US" dirty="0">
              <a:latin typeface="+mj-lt"/>
            </a:endParaRPr>
          </a:p>
          <a:p>
            <a:pPr marL="438912" indent="-320040" algn="just">
              <a:spcBef>
                <a:spcPts val="0"/>
              </a:spcBef>
              <a:buFont typeface="Wingdings 2"/>
              <a:buChar char=""/>
              <a:defRPr/>
            </a:pPr>
            <a:r>
              <a:rPr lang="en-US" dirty="0">
                <a:latin typeface="+mj-lt"/>
              </a:rPr>
              <a:t>First newspaper with name, date and place of publication</a:t>
            </a:r>
          </a:p>
          <a:p>
            <a:pPr marL="438912" indent="-320040" algn="just">
              <a:spcBef>
                <a:spcPts val="0"/>
              </a:spcBef>
              <a:buFont typeface="Wingdings 2"/>
              <a:buChar char=""/>
              <a:defRPr/>
            </a:pPr>
            <a:r>
              <a:rPr lang="en-US" dirty="0">
                <a:latin typeface="+mj-lt"/>
              </a:rPr>
              <a:t>Reported about the developments, wars, and courts in Europe specifically in Spain </a:t>
            </a:r>
          </a:p>
          <a:p>
            <a:pPr marL="438912" indent="-320040" algn="just">
              <a:spcBef>
                <a:spcPts val="0"/>
              </a:spcBef>
              <a:buFont typeface="Wingdings 2"/>
              <a:buChar char=""/>
              <a:defRPr/>
            </a:pPr>
            <a:r>
              <a:rPr lang="en-US" dirty="0">
                <a:latin typeface="+mj-lt"/>
              </a:rPr>
              <a:t>Reported about the developments , wars, and courts in Europe specifically in Spain</a:t>
            </a:r>
          </a:p>
          <a:p>
            <a:pPr marL="438912" indent="-320040" algn="just">
              <a:spcBef>
                <a:spcPts val="0"/>
              </a:spcBef>
              <a:buFont typeface="Wingdings 2"/>
              <a:buChar char=""/>
              <a:defRPr/>
            </a:pPr>
            <a:endParaRPr lang="en-US" dirty="0">
              <a:latin typeface="+mj-lt"/>
            </a:endParaRPr>
          </a:p>
          <a:p>
            <a:pPr algn="just">
              <a:defRPr/>
            </a:pPr>
            <a:endParaRPr lang="en-US" dirty="0">
              <a:latin typeface="+mj-lt"/>
            </a:endParaRP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1794178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dirty="0">
                <a:latin typeface="+mj-lt"/>
              </a:rPr>
              <a:t>“Anytime there is something worth knowing , the chief (editor) himself will fly to the press in order to published punctually any addition or extra number”  - </a:t>
            </a:r>
            <a:r>
              <a:rPr lang="en-US" altLang="en-US" dirty="0" err="1">
                <a:latin typeface="+mj-lt"/>
              </a:rPr>
              <a:t>Forgueras</a:t>
            </a:r>
            <a:r>
              <a:rPr lang="en-US" altLang="en-US" dirty="0">
                <a:latin typeface="+mj-lt"/>
              </a:rPr>
              <a:t> (Importance of speed and timeliness)</a:t>
            </a:r>
          </a:p>
          <a:p>
            <a:pPr algn="just"/>
            <a:r>
              <a:rPr lang="en-US" altLang="en-US" dirty="0">
                <a:latin typeface="+mj-lt"/>
              </a:rPr>
              <a:t>Came up only with 15 issues and then ceased publication</a:t>
            </a:r>
          </a:p>
          <a:p>
            <a:pPr algn="just"/>
            <a:r>
              <a:rPr lang="en-US" altLang="en-US" dirty="0">
                <a:latin typeface="+mj-lt"/>
              </a:rPr>
              <a:t>Because of strict censorship, it took 35 years before press development pushed through </a:t>
            </a:r>
          </a:p>
          <a:p>
            <a:pPr algn="just"/>
            <a:endParaRPr lang="en-US" altLang="en-US" dirty="0">
              <a:latin typeface="+mj-lt"/>
            </a:endParaRPr>
          </a:p>
          <a:p>
            <a:pPr algn="just"/>
            <a:endParaRPr lang="en-US" altLang="en-US" dirty="0">
              <a:latin typeface="+mj-lt"/>
            </a:endParaRP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981177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38912" indent="-320040" algn="just">
              <a:spcBef>
                <a:spcPts val="0"/>
              </a:spcBef>
              <a:buFont typeface="Wingdings 2"/>
              <a:buChar char=""/>
              <a:defRPr/>
            </a:pPr>
            <a:r>
              <a:rPr lang="en-US" b="1" dirty="0">
                <a:solidFill>
                  <a:srgbClr val="0070C0"/>
                </a:solidFill>
                <a:latin typeface="+mj-lt"/>
              </a:rPr>
              <a:t>La </a:t>
            </a:r>
            <a:r>
              <a:rPr lang="en-US" b="1" dirty="0" err="1">
                <a:solidFill>
                  <a:srgbClr val="0070C0"/>
                </a:solidFill>
                <a:latin typeface="+mj-lt"/>
              </a:rPr>
              <a:t>Ezperanza</a:t>
            </a:r>
            <a:endParaRPr lang="en-US" dirty="0">
              <a:solidFill>
                <a:srgbClr val="0070C0"/>
              </a:solidFill>
              <a:latin typeface="+mj-lt"/>
            </a:endParaRPr>
          </a:p>
          <a:p>
            <a:pPr marL="438912" indent="-320040" algn="just">
              <a:spcBef>
                <a:spcPts val="0"/>
              </a:spcBef>
              <a:buFont typeface="Wingdings 2"/>
              <a:buChar char=""/>
              <a:defRPr/>
            </a:pPr>
            <a:r>
              <a:rPr lang="en-US" dirty="0">
                <a:latin typeface="+mj-lt"/>
              </a:rPr>
              <a:t>The first daily newspaper</a:t>
            </a:r>
          </a:p>
          <a:p>
            <a:pPr marL="438912" indent="-320040" algn="just">
              <a:spcBef>
                <a:spcPts val="0"/>
              </a:spcBef>
              <a:buFont typeface="Wingdings 2"/>
              <a:buChar char=""/>
              <a:defRPr/>
            </a:pPr>
            <a:r>
              <a:rPr lang="en-US" dirty="0">
                <a:latin typeface="+mj-lt"/>
              </a:rPr>
              <a:t>Published on December 1, 1846</a:t>
            </a:r>
          </a:p>
          <a:p>
            <a:pPr marL="438912" indent="-320040" algn="just">
              <a:spcBef>
                <a:spcPts val="0"/>
              </a:spcBef>
              <a:buFont typeface="Wingdings 2"/>
              <a:buChar char=""/>
              <a:defRPr/>
            </a:pPr>
            <a:r>
              <a:rPr lang="en-US" dirty="0">
                <a:latin typeface="+mj-lt"/>
              </a:rPr>
              <a:t>Edited by Felipe </a:t>
            </a:r>
            <a:r>
              <a:rPr lang="en-US" dirty="0" err="1">
                <a:latin typeface="+mj-lt"/>
              </a:rPr>
              <a:t>Lacorte</a:t>
            </a:r>
            <a:r>
              <a:rPr lang="en-US" dirty="0">
                <a:latin typeface="+mj-lt"/>
              </a:rPr>
              <a:t> and </a:t>
            </a:r>
            <a:r>
              <a:rPr lang="en-US" dirty="0" err="1">
                <a:latin typeface="+mj-lt"/>
              </a:rPr>
              <a:t>Evaristo</a:t>
            </a:r>
            <a:r>
              <a:rPr lang="en-US" dirty="0">
                <a:latin typeface="+mj-lt"/>
              </a:rPr>
              <a:t> Calderon</a:t>
            </a:r>
          </a:p>
          <a:p>
            <a:pPr marL="438912" indent="-320040" algn="just">
              <a:spcBef>
                <a:spcPts val="0"/>
              </a:spcBef>
              <a:buFont typeface="Wingdings 2"/>
              <a:buChar char=""/>
              <a:defRPr/>
            </a:pPr>
            <a:r>
              <a:rPr lang="en-US" dirty="0">
                <a:latin typeface="+mj-lt"/>
              </a:rPr>
              <a:t>Provided discussions about philosophy, religion and history</a:t>
            </a:r>
          </a:p>
          <a:p>
            <a:pPr marL="438912" indent="-320040" algn="just">
              <a:spcBef>
                <a:spcPts val="0"/>
              </a:spcBef>
              <a:buFont typeface="Wingdings 2"/>
              <a:buChar char=""/>
              <a:defRPr/>
            </a:pPr>
            <a:r>
              <a:rPr lang="en-US" dirty="0">
                <a:latin typeface="+mj-lt"/>
              </a:rPr>
              <a:t>“colorless, dull, and filled with long discussions of historical, scientific and religious subjects”</a:t>
            </a:r>
          </a:p>
          <a:p>
            <a:pPr marL="438912" indent="-320040" algn="just">
              <a:spcBef>
                <a:spcPts val="0"/>
              </a:spcBef>
              <a:buFont typeface="Wingdings 2"/>
              <a:buChar char=""/>
              <a:defRPr/>
            </a:pPr>
            <a:r>
              <a:rPr lang="en-US" dirty="0">
                <a:latin typeface="+mj-lt"/>
              </a:rPr>
              <a:t>Lasted for only 3 years but it paved way for other dailies – La Estrella in 1847 and </a:t>
            </a:r>
            <a:r>
              <a:rPr lang="en-US" dirty="0" err="1">
                <a:latin typeface="+mj-lt"/>
              </a:rPr>
              <a:t>Diario</a:t>
            </a:r>
            <a:r>
              <a:rPr lang="en-US" dirty="0">
                <a:latin typeface="+mj-lt"/>
              </a:rPr>
              <a:t> de Manila in 1848</a:t>
            </a:r>
          </a:p>
          <a:p>
            <a:pPr marL="438912" indent="-320040" algn="just">
              <a:spcBef>
                <a:spcPts val="0"/>
              </a:spcBef>
              <a:buFont typeface="Wingdings 2"/>
              <a:buChar char=""/>
              <a:defRPr/>
            </a:pPr>
            <a:endParaRPr lang="en-US" dirty="0">
              <a:latin typeface="+mj-lt"/>
            </a:endParaRPr>
          </a:p>
          <a:p>
            <a:pPr algn="just">
              <a:defRPr/>
            </a:pPr>
            <a:endParaRPr lang="en-US" dirty="0">
              <a:latin typeface="+mj-lt"/>
            </a:endParaRP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8861212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lnSpcReduction="10000"/>
          </a:bodyPr>
          <a:lstStyle/>
          <a:p>
            <a:pPr marL="438912" indent="-320040" algn="just">
              <a:spcBef>
                <a:spcPts val="0"/>
              </a:spcBef>
              <a:buFont typeface="Wingdings 2"/>
              <a:buChar char=""/>
              <a:defRPr/>
            </a:pPr>
            <a:r>
              <a:rPr lang="en-US" b="1" dirty="0" err="1">
                <a:solidFill>
                  <a:srgbClr val="0070C0"/>
                </a:solidFill>
                <a:latin typeface="+mj-lt"/>
              </a:rPr>
              <a:t>Diario</a:t>
            </a:r>
            <a:r>
              <a:rPr lang="en-US" b="1" dirty="0">
                <a:solidFill>
                  <a:srgbClr val="0070C0"/>
                </a:solidFill>
                <a:latin typeface="+mj-lt"/>
              </a:rPr>
              <a:t> de Manila</a:t>
            </a:r>
            <a:endParaRPr lang="en-US" dirty="0">
              <a:solidFill>
                <a:srgbClr val="0070C0"/>
              </a:solidFill>
              <a:latin typeface="+mj-lt"/>
            </a:endParaRPr>
          </a:p>
          <a:p>
            <a:pPr marL="438912" indent="-320040" algn="just">
              <a:spcBef>
                <a:spcPts val="0"/>
              </a:spcBef>
              <a:buFont typeface="Wingdings 2"/>
              <a:buChar char=""/>
              <a:defRPr/>
            </a:pPr>
            <a:r>
              <a:rPr lang="en-US" dirty="0">
                <a:latin typeface="+mj-lt"/>
              </a:rPr>
              <a:t>After La Estrella and La </a:t>
            </a:r>
            <a:r>
              <a:rPr lang="en-US" dirty="0" err="1">
                <a:latin typeface="+mj-lt"/>
              </a:rPr>
              <a:t>Ezperanze</a:t>
            </a:r>
            <a:r>
              <a:rPr lang="en-US" dirty="0">
                <a:latin typeface="+mj-lt"/>
              </a:rPr>
              <a:t> ceased publication , </a:t>
            </a:r>
            <a:r>
              <a:rPr lang="en-US" dirty="0" err="1">
                <a:latin typeface="+mj-lt"/>
              </a:rPr>
              <a:t>Diario</a:t>
            </a:r>
            <a:r>
              <a:rPr lang="en-US" dirty="0">
                <a:latin typeface="+mj-lt"/>
              </a:rPr>
              <a:t> was able to monopolize the industry</a:t>
            </a:r>
          </a:p>
          <a:p>
            <a:pPr marL="438912" indent="-320040" algn="just">
              <a:spcBef>
                <a:spcPts val="0"/>
              </a:spcBef>
              <a:buFont typeface="Wingdings 2"/>
              <a:buChar char=""/>
              <a:defRPr/>
            </a:pPr>
            <a:r>
              <a:rPr lang="en-US" dirty="0">
                <a:latin typeface="+mj-lt"/>
              </a:rPr>
              <a:t>It relinquished in 1852 to the daily government organ, </a:t>
            </a:r>
            <a:r>
              <a:rPr lang="en-US" dirty="0" err="1">
                <a:latin typeface="+mj-lt"/>
              </a:rPr>
              <a:t>Boletin</a:t>
            </a:r>
            <a:r>
              <a:rPr lang="en-US" dirty="0">
                <a:latin typeface="+mj-lt"/>
              </a:rPr>
              <a:t> </a:t>
            </a:r>
            <a:r>
              <a:rPr lang="en-US" dirty="0" err="1">
                <a:latin typeface="+mj-lt"/>
              </a:rPr>
              <a:t>OFicial</a:t>
            </a:r>
            <a:r>
              <a:rPr lang="en-US" dirty="0">
                <a:latin typeface="+mj-lt"/>
              </a:rPr>
              <a:t> de Filipinas</a:t>
            </a:r>
          </a:p>
          <a:p>
            <a:pPr marL="438912" indent="-320040" algn="just">
              <a:spcBef>
                <a:spcPts val="0"/>
              </a:spcBef>
              <a:buFont typeface="Wingdings 2"/>
              <a:buChar char=""/>
              <a:defRPr/>
            </a:pPr>
            <a:r>
              <a:rPr lang="en-US" dirty="0" err="1">
                <a:latin typeface="+mj-lt"/>
              </a:rPr>
              <a:t>Boletin</a:t>
            </a:r>
            <a:r>
              <a:rPr lang="en-US" dirty="0">
                <a:latin typeface="+mj-lt"/>
              </a:rPr>
              <a:t> lasted for less than a decade, disappeared  in 1860 by Royal Order</a:t>
            </a:r>
          </a:p>
          <a:p>
            <a:pPr marL="438912" indent="-320040" algn="just">
              <a:spcBef>
                <a:spcPts val="0"/>
              </a:spcBef>
              <a:buFont typeface="Wingdings 2"/>
              <a:buChar char=""/>
              <a:defRPr/>
            </a:pPr>
            <a:r>
              <a:rPr lang="en-US" dirty="0" err="1">
                <a:latin typeface="+mj-lt"/>
              </a:rPr>
              <a:t>Diario</a:t>
            </a:r>
            <a:r>
              <a:rPr lang="en-US" dirty="0">
                <a:latin typeface="+mj-lt"/>
              </a:rPr>
              <a:t> was re-established and according to Spanish historian W.E </a:t>
            </a:r>
            <a:r>
              <a:rPr lang="en-US" dirty="0" err="1">
                <a:latin typeface="+mj-lt"/>
              </a:rPr>
              <a:t>Retana</a:t>
            </a:r>
            <a:r>
              <a:rPr lang="en-US" dirty="0">
                <a:latin typeface="+mj-lt"/>
              </a:rPr>
              <a:t>, it was not only the best-edited newspaper , but also one that had a long, continuous, and prosperous existence</a:t>
            </a:r>
          </a:p>
          <a:p>
            <a:pPr marL="438912" indent="-320040" algn="just">
              <a:spcBef>
                <a:spcPts val="0"/>
              </a:spcBef>
              <a:buFont typeface="Wingdings 2"/>
              <a:buChar char=""/>
              <a:defRPr/>
            </a:pPr>
            <a:r>
              <a:rPr lang="en-US" dirty="0">
                <a:latin typeface="+mj-lt"/>
              </a:rPr>
              <a:t>It was edited by Felipe del Pan and lasted until 1899</a:t>
            </a:r>
          </a:p>
          <a:p>
            <a:pPr marL="438912" indent="-320040" algn="just">
              <a:spcBef>
                <a:spcPts val="0"/>
              </a:spcBef>
              <a:buFont typeface="Wingdings 2"/>
              <a:buChar char=""/>
              <a:defRPr/>
            </a:pPr>
            <a:endParaRPr lang="en-US" dirty="0">
              <a:latin typeface="+mj-lt"/>
            </a:endParaRPr>
          </a:p>
          <a:p>
            <a:pPr algn="just">
              <a:defRPr/>
            </a:pPr>
            <a:endParaRPr lang="en-US" dirty="0">
              <a:latin typeface="+mj-lt"/>
            </a:endParaRP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174632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38912" indent="-320040" algn="just">
              <a:spcBef>
                <a:spcPts val="0"/>
              </a:spcBef>
              <a:buFont typeface="Wingdings 2"/>
              <a:buChar char=""/>
              <a:defRPr/>
            </a:pPr>
            <a:r>
              <a:rPr lang="en-US" b="1" dirty="0">
                <a:solidFill>
                  <a:srgbClr val="0070C0"/>
                </a:solidFill>
                <a:latin typeface="+mj-lt"/>
              </a:rPr>
              <a:t>El </a:t>
            </a:r>
            <a:r>
              <a:rPr lang="en-US" b="1" dirty="0" err="1">
                <a:solidFill>
                  <a:srgbClr val="0070C0"/>
                </a:solidFill>
                <a:latin typeface="+mj-lt"/>
              </a:rPr>
              <a:t>Catolico</a:t>
            </a:r>
            <a:r>
              <a:rPr lang="en-US" b="1" dirty="0">
                <a:solidFill>
                  <a:srgbClr val="0070C0"/>
                </a:solidFill>
                <a:latin typeface="+mj-lt"/>
              </a:rPr>
              <a:t> Filipino</a:t>
            </a:r>
            <a:endParaRPr lang="en-US" dirty="0">
              <a:solidFill>
                <a:srgbClr val="0070C0"/>
              </a:solidFill>
              <a:latin typeface="+mj-lt"/>
            </a:endParaRPr>
          </a:p>
          <a:p>
            <a:pPr marL="438912" indent="-320040" algn="just">
              <a:spcBef>
                <a:spcPts val="0"/>
              </a:spcBef>
              <a:buFont typeface="Wingdings 2"/>
              <a:buChar char=""/>
              <a:defRPr/>
            </a:pPr>
            <a:r>
              <a:rPr lang="en-US" dirty="0">
                <a:latin typeface="+mj-lt"/>
              </a:rPr>
              <a:t>The first religious newspaper by Pedro </a:t>
            </a:r>
            <a:r>
              <a:rPr lang="en-US" dirty="0" err="1">
                <a:latin typeface="+mj-lt"/>
              </a:rPr>
              <a:t>Pelaez</a:t>
            </a:r>
            <a:endParaRPr lang="en-US" dirty="0">
              <a:latin typeface="+mj-lt"/>
            </a:endParaRPr>
          </a:p>
          <a:p>
            <a:pPr marL="438912" indent="-320040" algn="just">
              <a:spcBef>
                <a:spcPts val="0"/>
              </a:spcBef>
              <a:buFont typeface="Wingdings 2"/>
              <a:buChar char=""/>
              <a:defRPr/>
            </a:pPr>
            <a:r>
              <a:rPr lang="en-US" dirty="0">
                <a:latin typeface="+mj-lt"/>
              </a:rPr>
              <a:t>Published on February 1, 1862 by Mariano </a:t>
            </a:r>
            <a:r>
              <a:rPr lang="en-US" dirty="0" err="1">
                <a:latin typeface="+mj-lt"/>
              </a:rPr>
              <a:t>Sevilla</a:t>
            </a:r>
            <a:endParaRPr lang="en-US" dirty="0">
              <a:latin typeface="+mj-lt"/>
            </a:endParaRPr>
          </a:p>
          <a:p>
            <a:pPr marL="438912" indent="-320040" algn="just">
              <a:spcBef>
                <a:spcPts val="0"/>
              </a:spcBef>
              <a:buFont typeface="Wingdings 2"/>
              <a:buChar char=""/>
              <a:defRPr/>
            </a:pPr>
            <a:r>
              <a:rPr lang="en-US" dirty="0">
                <a:latin typeface="+mj-lt"/>
              </a:rPr>
              <a:t>Precipitated Cavite Rebellion, due to death of </a:t>
            </a:r>
            <a:r>
              <a:rPr lang="en-US" dirty="0" err="1">
                <a:latin typeface="+mj-lt"/>
              </a:rPr>
              <a:t>GomBurZa</a:t>
            </a:r>
            <a:endParaRPr lang="en-US" dirty="0">
              <a:latin typeface="+mj-lt"/>
            </a:endParaRPr>
          </a:p>
          <a:p>
            <a:pPr marL="438912" indent="-320040" algn="just">
              <a:spcBef>
                <a:spcPts val="0"/>
              </a:spcBef>
              <a:buFont typeface="Wingdings 2"/>
              <a:buChar char=""/>
              <a:defRPr/>
            </a:pPr>
            <a:r>
              <a:rPr lang="en-US" dirty="0">
                <a:latin typeface="+mj-lt"/>
              </a:rPr>
              <a:t>Carried the slogan “Religious Unity” and called on all Filipinos to unite under one church</a:t>
            </a:r>
          </a:p>
          <a:p>
            <a:pPr marL="438912" indent="-320040" algn="just">
              <a:spcBef>
                <a:spcPts val="0"/>
              </a:spcBef>
              <a:buFont typeface="Wingdings 2"/>
              <a:buChar char=""/>
              <a:defRPr/>
            </a:pPr>
            <a:r>
              <a:rPr lang="en-US" dirty="0">
                <a:latin typeface="+mj-lt"/>
              </a:rPr>
              <a:t>An organ of information based on Catholic </a:t>
            </a:r>
            <a:r>
              <a:rPr lang="en-US" dirty="0" smtClean="0">
                <a:latin typeface="+mj-lt"/>
              </a:rPr>
              <a:t>principles</a:t>
            </a: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8291362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38912" indent="-320040" algn="just">
              <a:spcBef>
                <a:spcPts val="0"/>
              </a:spcBef>
              <a:buFont typeface="Wingdings 2"/>
              <a:buChar char=""/>
              <a:defRPr/>
            </a:pPr>
            <a:r>
              <a:rPr lang="en-US" b="1" dirty="0">
                <a:solidFill>
                  <a:srgbClr val="0070C0"/>
                </a:solidFill>
                <a:latin typeface="+mj-lt"/>
              </a:rPr>
              <a:t>La Opinion </a:t>
            </a:r>
            <a:endParaRPr lang="en-US" dirty="0">
              <a:solidFill>
                <a:srgbClr val="0070C0"/>
              </a:solidFill>
              <a:latin typeface="+mj-lt"/>
            </a:endParaRPr>
          </a:p>
          <a:p>
            <a:pPr marL="438912" indent="-320040" algn="just">
              <a:spcBef>
                <a:spcPts val="0"/>
              </a:spcBef>
              <a:buFont typeface="Wingdings 2"/>
              <a:buChar char=""/>
              <a:defRPr/>
            </a:pPr>
            <a:r>
              <a:rPr lang="en-US" dirty="0">
                <a:latin typeface="+mj-lt"/>
              </a:rPr>
              <a:t>Marked the start of Liberal journalism in the Philippines</a:t>
            </a:r>
          </a:p>
          <a:p>
            <a:pPr marL="438912" indent="-320040" algn="just">
              <a:spcBef>
                <a:spcPts val="0"/>
              </a:spcBef>
              <a:buFont typeface="Wingdings 2"/>
              <a:buChar char=""/>
              <a:defRPr/>
            </a:pPr>
            <a:r>
              <a:rPr lang="en-US" dirty="0">
                <a:latin typeface="+mj-lt"/>
              </a:rPr>
              <a:t>Founded by Julian de </a:t>
            </a:r>
            <a:r>
              <a:rPr lang="en-US" dirty="0" err="1">
                <a:latin typeface="+mj-lt"/>
              </a:rPr>
              <a:t>Poso</a:t>
            </a:r>
            <a:r>
              <a:rPr lang="en-US" dirty="0">
                <a:latin typeface="+mj-lt"/>
              </a:rPr>
              <a:t> and Jesus Polanco in year 1887 </a:t>
            </a:r>
          </a:p>
          <a:p>
            <a:pPr marL="438912" indent="-320040" algn="just">
              <a:spcBef>
                <a:spcPts val="0"/>
              </a:spcBef>
              <a:buFont typeface="Wingdings 2"/>
              <a:buChar char=""/>
              <a:defRPr/>
            </a:pPr>
            <a:r>
              <a:rPr lang="en-US" dirty="0" err="1">
                <a:latin typeface="+mj-lt"/>
              </a:rPr>
              <a:t>Benigno</a:t>
            </a:r>
            <a:r>
              <a:rPr lang="en-US" dirty="0">
                <a:latin typeface="+mj-lt"/>
              </a:rPr>
              <a:t> </a:t>
            </a:r>
            <a:r>
              <a:rPr lang="en-US" dirty="0" err="1">
                <a:latin typeface="+mj-lt"/>
              </a:rPr>
              <a:t>Quiroga</a:t>
            </a:r>
            <a:r>
              <a:rPr lang="en-US" dirty="0">
                <a:latin typeface="+mj-lt"/>
              </a:rPr>
              <a:t> Ballesteros and Pablo </a:t>
            </a:r>
            <a:r>
              <a:rPr lang="en-US" dirty="0" err="1">
                <a:latin typeface="+mj-lt"/>
              </a:rPr>
              <a:t>Feced</a:t>
            </a:r>
            <a:endParaRPr lang="en-US" dirty="0">
              <a:latin typeface="+mj-lt"/>
            </a:endParaRPr>
          </a:p>
          <a:p>
            <a:pPr marL="438912" indent="-320040" algn="just">
              <a:spcBef>
                <a:spcPts val="0"/>
              </a:spcBef>
              <a:buFont typeface="Wingdings 2"/>
              <a:buChar char=""/>
              <a:defRPr/>
            </a:pPr>
            <a:r>
              <a:rPr lang="en-US" dirty="0">
                <a:latin typeface="+mj-lt"/>
              </a:rPr>
              <a:t>Published stories against Spanish friars and calls for Philippine freedom</a:t>
            </a:r>
          </a:p>
          <a:p>
            <a:pPr marL="438912" indent="-320040" algn="just">
              <a:spcBef>
                <a:spcPts val="0"/>
              </a:spcBef>
              <a:buFont typeface="Wingdings 2"/>
              <a:buChar char=""/>
              <a:defRPr/>
            </a:pPr>
            <a:r>
              <a:rPr lang="en-US" dirty="0">
                <a:latin typeface="+mj-lt"/>
              </a:rPr>
              <a:t>It was the first paper to defy the friars and campaigned for the ousters of the religious</a:t>
            </a: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1079746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altLang="en-US" b="1" dirty="0">
                <a:solidFill>
                  <a:srgbClr val="0070C0"/>
                </a:solidFill>
              </a:rPr>
              <a:t>Communication as a Field of Study:</a:t>
            </a:r>
            <a:endParaRPr lang="en-US" dirty="0">
              <a:solidFill>
                <a:srgbClr val="0070C0"/>
              </a:solidFill>
            </a:endParaRPr>
          </a:p>
        </p:txBody>
      </p:sp>
      <p:sp>
        <p:nvSpPr>
          <p:cNvPr id="14" name="Content Placeholder 13"/>
          <p:cNvSpPr>
            <a:spLocks noGrp="1"/>
          </p:cNvSpPr>
          <p:nvPr>
            <p:ph idx="1"/>
          </p:nvPr>
        </p:nvSpPr>
        <p:spPr/>
        <p:txBody>
          <a:bodyPr>
            <a:normAutofit/>
          </a:bodyPr>
          <a:lstStyle/>
          <a:p>
            <a:pPr algn="just"/>
            <a:r>
              <a:rPr lang="en-US" altLang="en-US" sz="2800" dirty="0">
                <a:latin typeface="+mj-lt"/>
              </a:rPr>
              <a:t>Had its root in the College of Agriculture , UPLB – 1962 1</a:t>
            </a:r>
            <a:r>
              <a:rPr lang="en-US" altLang="en-US" sz="2800" baseline="30000" dirty="0">
                <a:latin typeface="+mj-lt"/>
              </a:rPr>
              <a:t>st</a:t>
            </a:r>
            <a:r>
              <a:rPr lang="en-US" altLang="en-US" sz="2800" dirty="0">
                <a:latin typeface="+mj-lt"/>
              </a:rPr>
              <a:t> major program in agriculture communication was </a:t>
            </a:r>
            <a:r>
              <a:rPr lang="en-US" altLang="en-US" sz="2800" dirty="0" smtClean="0">
                <a:latin typeface="+mj-lt"/>
              </a:rPr>
              <a:t>offered</a:t>
            </a:r>
            <a:endParaRPr lang="en-US" altLang="en-US" sz="2800" dirty="0">
              <a:latin typeface="+mj-lt"/>
            </a:endParaRPr>
          </a:p>
          <a:p>
            <a:pPr algn="just"/>
            <a:r>
              <a:rPr lang="en-US" altLang="en-US" sz="2800" dirty="0">
                <a:latin typeface="+mj-lt"/>
              </a:rPr>
              <a:t>1974 </a:t>
            </a:r>
            <a:r>
              <a:rPr lang="en-US" altLang="en-US" sz="2800" dirty="0" err="1">
                <a:latin typeface="+mj-lt"/>
              </a:rPr>
              <a:t>DevComm</a:t>
            </a:r>
            <a:r>
              <a:rPr lang="en-US" altLang="en-US" sz="2800" dirty="0">
                <a:latin typeface="+mj-lt"/>
              </a:rPr>
              <a:t> was first institutionalized </a:t>
            </a:r>
          </a:p>
          <a:p>
            <a:pPr marL="0" indent="0" algn="just">
              <a:buNone/>
            </a:pPr>
            <a:endParaRPr lang="en-US" altLang="en-US"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38912" indent="-320040" algn="just">
              <a:spcBef>
                <a:spcPts val="0"/>
              </a:spcBef>
              <a:buFont typeface="Wingdings 2"/>
              <a:buChar char=""/>
              <a:defRPr/>
            </a:pPr>
            <a:r>
              <a:rPr lang="en-US" dirty="0">
                <a:latin typeface="+mj-lt"/>
              </a:rPr>
              <a:t>1500s to early 1800s: Followers of Spanish ideals. Filipinos were still grasping their own sense of identity that is why they just keep on following and using the conventional styles. Writings usually dealt with religion and Spanish affairs</a:t>
            </a:r>
            <a:r>
              <a:rPr lang="en-US" dirty="0" smtClean="0">
                <a:latin typeface="+mj-lt"/>
              </a:rPr>
              <a:t>.</a:t>
            </a:r>
          </a:p>
          <a:p>
            <a:pPr marL="118872" indent="0" algn="just">
              <a:spcBef>
                <a:spcPts val="0"/>
              </a:spcBef>
              <a:buNone/>
              <a:defRPr/>
            </a:pPr>
            <a:endParaRPr lang="en-US" dirty="0">
              <a:latin typeface="+mj-lt"/>
            </a:endParaRPr>
          </a:p>
          <a:p>
            <a:pPr marL="438912" indent="-320040" algn="just">
              <a:spcBef>
                <a:spcPts val="0"/>
              </a:spcBef>
              <a:buFont typeface="Wingdings 2"/>
              <a:buChar char=""/>
              <a:defRPr/>
            </a:pPr>
            <a:r>
              <a:rPr lang="en-US" dirty="0">
                <a:latin typeface="+mj-lt"/>
              </a:rPr>
              <a:t>Late 1800s: Philippine press became more liberal and outspoken. After centuries of being tied under Spanish ideals, Filipinos were able to start building their own identity. </a:t>
            </a:r>
          </a:p>
          <a:p>
            <a:pPr marL="118872" indent="0" algn="just">
              <a:spcBef>
                <a:spcPts val="0"/>
              </a:spcBef>
              <a:buNone/>
              <a:defRP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656945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212" y="3200400"/>
            <a:ext cx="4038598" cy="1020762"/>
          </a:xfrm>
        </p:spPr>
        <p:txBody>
          <a:bodyPr>
            <a:noAutofit/>
          </a:bodyPr>
          <a:lstStyle/>
          <a:p>
            <a:r>
              <a:rPr lang="en-PH" sz="9600" dirty="0" smtClean="0">
                <a:solidFill>
                  <a:srgbClr val="0070C0"/>
                </a:solidFill>
                <a:latin typeface="Brush Script MT" panose="03060802040406070304" pitchFamily="66" charset="0"/>
              </a:rPr>
              <a:t>- Fin -</a:t>
            </a:r>
            <a:endParaRPr lang="en-PH" sz="9600" dirty="0">
              <a:solidFill>
                <a:srgbClr val="0070C0"/>
              </a:solidFill>
              <a:latin typeface="Brush Script MT" panose="03060802040406070304" pitchFamily="66" charset="0"/>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7282233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Mass or Media Communication:</a:t>
            </a:r>
            <a:endParaRPr lang="en-US" sz="4000"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Media communication by Downing, 1996 – better describes the process that uses any or all of the media, distinguishing this from non-mediated  </a:t>
            </a:r>
            <a:r>
              <a:rPr lang="en-US" altLang="en-US" dirty="0" smtClean="0">
                <a:latin typeface="+mj-lt"/>
              </a:rPr>
              <a:t>communication</a:t>
            </a:r>
            <a:endParaRPr lang="en-US" altLang="en-US" dirty="0">
              <a:latin typeface="+mj-lt"/>
            </a:endParaRPr>
          </a:p>
          <a:p>
            <a:pPr algn="just"/>
            <a:r>
              <a:rPr lang="en-US" altLang="en-US" dirty="0">
                <a:latin typeface="+mj-lt"/>
              </a:rPr>
              <a:t>Mass by </a:t>
            </a:r>
            <a:r>
              <a:rPr lang="en-US" altLang="en-US" dirty="0" err="1">
                <a:latin typeface="+mj-lt"/>
              </a:rPr>
              <a:t>McQuail</a:t>
            </a:r>
            <a:r>
              <a:rPr lang="en-US" altLang="en-US" dirty="0">
                <a:latin typeface="+mj-lt"/>
              </a:rPr>
              <a:t> , 2000: Schramm, 1965 – large aggregate, undifferentiated, anonymous , heterogeneous connotes passivity and disorganization – subject to </a:t>
            </a:r>
            <a:r>
              <a:rPr lang="en-US" altLang="en-US" dirty="0" smtClean="0">
                <a:latin typeface="+mj-lt"/>
              </a:rPr>
              <a:t>manipulation</a:t>
            </a: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407502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6" y="457200"/>
            <a:ext cx="9143998" cy="1020762"/>
          </a:xfrm>
        </p:spPr>
        <p:txBody>
          <a:bodyPr>
            <a:noAutofit/>
          </a:bodyPr>
          <a:lstStyle/>
          <a:p>
            <a:r>
              <a:rPr lang="en-US" altLang="en-US" sz="4000" b="1" dirty="0">
                <a:solidFill>
                  <a:srgbClr val="0070C0"/>
                </a:solidFill>
              </a:rPr>
              <a:t/>
            </a:r>
            <a:br>
              <a:rPr lang="en-US" altLang="en-US" sz="4000" b="1" dirty="0">
                <a:solidFill>
                  <a:srgbClr val="0070C0"/>
                </a:solidFill>
              </a:rPr>
            </a:br>
            <a:r>
              <a:rPr lang="en-US" altLang="en-US" sz="4000" b="1" dirty="0">
                <a:solidFill>
                  <a:srgbClr val="0070C0"/>
                </a:solidFill>
              </a:rPr>
              <a:t>Roles and Importance of Communication in Society</a:t>
            </a:r>
            <a:r>
              <a:rPr lang="en-US" altLang="en-US" sz="4000" b="1" dirty="0" smtClean="0">
                <a:solidFill>
                  <a:srgbClr val="0070C0"/>
                </a:solidFill>
              </a:rPr>
              <a:t>:</a:t>
            </a:r>
            <a:endParaRPr lang="en-US" sz="4000" dirty="0">
              <a:solidFill>
                <a:srgbClr val="0070C0"/>
              </a:solidFill>
            </a:endParaRPr>
          </a:p>
        </p:txBody>
      </p:sp>
      <p:sp>
        <p:nvSpPr>
          <p:cNvPr id="14" name="Content Placeholder 13"/>
          <p:cNvSpPr>
            <a:spLocks noGrp="1"/>
          </p:cNvSpPr>
          <p:nvPr>
            <p:ph idx="1"/>
          </p:nvPr>
        </p:nvSpPr>
        <p:spPr/>
        <p:txBody>
          <a:bodyPr/>
          <a:lstStyle/>
          <a:p>
            <a:pPr algn="just"/>
            <a:r>
              <a:rPr lang="en-US" altLang="en-US" dirty="0">
                <a:latin typeface="+mj-lt"/>
              </a:rPr>
              <a:t>Communication is the fabric that holds society together.</a:t>
            </a:r>
          </a:p>
          <a:p>
            <a:pPr algn="just"/>
            <a:r>
              <a:rPr lang="en-US" altLang="en-US" dirty="0" smtClean="0">
                <a:latin typeface="+mj-lt"/>
              </a:rPr>
              <a:t>Society as is </a:t>
            </a:r>
            <a:endParaRPr lang="en-US" altLang="en-US" dirty="0">
              <a:latin typeface="+mj-lt"/>
            </a:endParaRPr>
          </a:p>
          <a:p>
            <a:pPr algn="just"/>
            <a:r>
              <a:rPr lang="en-US" altLang="en-US" dirty="0">
                <a:latin typeface="+mj-lt"/>
              </a:rPr>
              <a:t>People talking, working, living, dying together</a:t>
            </a:r>
          </a:p>
          <a:p>
            <a:pPr algn="just"/>
            <a:r>
              <a:rPr lang="en-US" altLang="en-US" dirty="0">
                <a:latin typeface="+mj-lt"/>
              </a:rPr>
              <a:t>Consensus among people -  they agree on certain norms and rules of behavior that govern their living together </a:t>
            </a:r>
          </a:p>
          <a:p>
            <a:pPr algn="just"/>
            <a:r>
              <a:rPr lang="en-US" altLang="en-US" dirty="0">
                <a:latin typeface="+mj-lt"/>
              </a:rPr>
              <a:t>Without consensus there would be no </a:t>
            </a:r>
            <a:r>
              <a:rPr lang="en-US" altLang="en-US" dirty="0" smtClean="0">
                <a:latin typeface="+mj-lt"/>
              </a:rPr>
              <a:t>society</a:t>
            </a: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69438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a:solidFill>
                  <a:srgbClr val="0070C0"/>
                </a:solidFill>
              </a:rPr>
              <a:t>Significance of Communication: </a:t>
            </a:r>
            <a:endParaRPr lang="en-US" sz="4000" dirty="0">
              <a:solidFill>
                <a:srgbClr val="0070C0"/>
              </a:solidFill>
            </a:endParaRPr>
          </a:p>
        </p:txBody>
      </p:sp>
      <p:sp>
        <p:nvSpPr>
          <p:cNvPr id="14" name="Content Placeholder 13"/>
          <p:cNvSpPr>
            <a:spLocks noGrp="1"/>
          </p:cNvSpPr>
          <p:nvPr>
            <p:ph idx="1"/>
          </p:nvPr>
        </p:nvSpPr>
        <p:spPr/>
        <p:txBody>
          <a:bodyPr/>
          <a:lstStyle/>
          <a:p>
            <a:pPr marL="731520" lvl="1" indent="-457200">
              <a:buFont typeface="+mj-lt"/>
              <a:buAutoNum type="arabicPeriod"/>
            </a:pPr>
            <a:r>
              <a:rPr lang="en-US" altLang="en-US" sz="2400" dirty="0">
                <a:latin typeface="+mj-lt"/>
              </a:rPr>
              <a:t>Transfer of Ideas</a:t>
            </a:r>
          </a:p>
          <a:p>
            <a:pPr marL="731520" lvl="1" indent="-457200">
              <a:buFont typeface="+mj-lt"/>
              <a:buAutoNum type="arabicPeriod"/>
            </a:pPr>
            <a:r>
              <a:rPr lang="en-US" altLang="en-US" sz="2400" dirty="0">
                <a:latin typeface="+mj-lt"/>
              </a:rPr>
              <a:t>Interacting with Society</a:t>
            </a:r>
          </a:p>
          <a:p>
            <a:pPr marL="731520" lvl="1" indent="-457200">
              <a:buFont typeface="+mj-lt"/>
              <a:buAutoNum type="arabicPeriod"/>
            </a:pPr>
            <a:r>
              <a:rPr lang="en-US" altLang="en-US" sz="2400" dirty="0">
                <a:latin typeface="+mj-lt"/>
              </a:rPr>
              <a:t>For Education</a:t>
            </a:r>
          </a:p>
          <a:p>
            <a:pPr marL="731520" lvl="1" indent="-457200">
              <a:buFont typeface="+mj-lt"/>
              <a:buAutoNum type="arabicPeriod"/>
            </a:pPr>
            <a:r>
              <a:rPr lang="en-US" altLang="en-US" sz="2400" dirty="0">
                <a:latin typeface="+mj-lt"/>
              </a:rPr>
              <a:t>To Update Oneself</a:t>
            </a:r>
          </a:p>
          <a:p>
            <a:pPr marL="731520" lvl="1" indent="-457200">
              <a:buFont typeface="+mj-lt"/>
              <a:buAutoNum type="arabicPeriod"/>
            </a:pPr>
            <a:r>
              <a:rPr lang="en-US" altLang="en-US" sz="2400" dirty="0">
                <a:latin typeface="+mj-lt"/>
              </a:rPr>
              <a:t>For Entertainment</a:t>
            </a:r>
          </a:p>
          <a:p>
            <a:pPr marL="731520" lvl="1" indent="-457200">
              <a:buFont typeface="+mj-lt"/>
              <a:buAutoNum type="arabicPeriod"/>
            </a:pPr>
            <a:r>
              <a:rPr lang="en-US" altLang="en-US" sz="2400" dirty="0">
                <a:latin typeface="+mj-lt"/>
              </a:rPr>
              <a:t>To understand the world</a:t>
            </a:r>
          </a:p>
          <a:p>
            <a:pPr marL="731520" lvl="1" indent="-457200">
              <a:buFont typeface="+mj-lt"/>
              <a:buAutoNum type="arabicPeriod"/>
            </a:pPr>
            <a:endParaRPr lang="en-US" alt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753978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b="1" dirty="0"/>
              <a:t>HISTORY: Pre-Spanish to Early Spanish </a:t>
            </a:r>
            <a:r>
              <a:rPr lang="en-US" altLang="en-US" b="1" dirty="0" smtClean="0"/>
              <a:t>Press</a:t>
            </a:r>
            <a:endParaRPr lang="en-PH" dirty="0"/>
          </a:p>
        </p:txBody>
      </p:sp>
      <p:sp>
        <p:nvSpPr>
          <p:cNvPr id="3" name="Subtitle 2"/>
          <p:cNvSpPr>
            <a:spLocks noGrp="1"/>
          </p:cNvSpPr>
          <p:nvPr>
            <p:ph type="subTitle" idx="1"/>
          </p:nvPr>
        </p:nvSpPr>
        <p:spPr/>
        <p:txBody>
          <a:bodyPr>
            <a:normAutofit/>
          </a:bodyPr>
          <a:lstStyle/>
          <a:p>
            <a:r>
              <a:rPr lang="en-PH" sz="2800" dirty="0" smtClean="0">
                <a:latin typeface="+mj-lt"/>
              </a:rPr>
              <a:t>1500 - 1888</a:t>
            </a:r>
            <a:endParaRPr lang="en-PH" sz="2800"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777132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altLang="en-US" sz="4000" b="1" dirty="0" smtClean="0">
                <a:solidFill>
                  <a:srgbClr val="0070C0"/>
                </a:solidFill>
              </a:rPr>
              <a:t>Pre-Spanish</a:t>
            </a:r>
            <a:endParaRPr lang="en-US" sz="4000" dirty="0">
              <a:solidFill>
                <a:srgbClr val="0070C0"/>
              </a:solidFill>
            </a:endParaRPr>
          </a:p>
        </p:txBody>
      </p:sp>
      <p:sp>
        <p:nvSpPr>
          <p:cNvPr id="14" name="Content Placeholder 13"/>
          <p:cNvSpPr>
            <a:spLocks noGrp="1"/>
          </p:cNvSpPr>
          <p:nvPr>
            <p:ph idx="1"/>
          </p:nvPr>
        </p:nvSpPr>
        <p:spPr/>
        <p:txBody>
          <a:bodyPr/>
          <a:lstStyle/>
          <a:p>
            <a:pPr algn="just"/>
            <a:r>
              <a:rPr lang="en-US" altLang="en-US" dirty="0" smtClean="0">
                <a:latin typeface="+mj-lt"/>
              </a:rPr>
              <a:t>Smooth </a:t>
            </a:r>
            <a:r>
              <a:rPr lang="en-US" altLang="en-US" dirty="0">
                <a:latin typeface="+mj-lt"/>
              </a:rPr>
              <a:t>bark of bamboo, leaves and clay as paper; pointed instruments and rocks as pen; sap or soot as ink.</a:t>
            </a:r>
          </a:p>
          <a:p>
            <a:pPr algn="just"/>
            <a:r>
              <a:rPr lang="en-US" altLang="en-US" dirty="0">
                <a:latin typeface="+mj-lt"/>
              </a:rPr>
              <a:t>Influenced by Malays and Indonesians.</a:t>
            </a:r>
          </a:p>
          <a:p>
            <a:pPr algn="just"/>
            <a:r>
              <a:rPr lang="en-US" altLang="en-US" dirty="0">
                <a:latin typeface="+mj-lt"/>
              </a:rPr>
              <a:t>System of Letters: </a:t>
            </a:r>
            <a:r>
              <a:rPr lang="en-US" altLang="en-US" dirty="0" err="1">
                <a:latin typeface="+mj-lt"/>
              </a:rPr>
              <a:t>Alibata</a:t>
            </a:r>
            <a:endParaRPr lang="en-US" altLang="en-US" dirty="0">
              <a:latin typeface="+mj-lt"/>
            </a:endParaRPr>
          </a:p>
          <a:p>
            <a:pPr algn="just"/>
            <a:r>
              <a:rPr lang="en-US" altLang="en-US" dirty="0">
                <a:latin typeface="+mj-lt"/>
              </a:rPr>
              <a:t>Early writings pertained to nature, chants and prayers, cultural heroes, as well as social rituals such as courtship and marriage.</a:t>
            </a:r>
          </a:p>
          <a:p>
            <a:pPr algn="just"/>
            <a:endParaRPr lang="en-US" altLang="en-US" dirty="0">
              <a:latin typeface="+mj-lt"/>
            </a:endParaRPr>
          </a:p>
          <a:p>
            <a:pPr algn="just"/>
            <a:endParaRPr lang="en-US" altLang="en-US" dirty="0">
              <a:latin typeface="+mj-lt"/>
            </a:endParaRPr>
          </a:p>
          <a:p>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2611318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lnSpcReduction="10000"/>
          </a:bodyPr>
          <a:lstStyle/>
          <a:p>
            <a:pPr algn="just"/>
            <a:r>
              <a:rPr lang="en-US" altLang="en-US" b="1" dirty="0">
                <a:latin typeface="+mj-lt"/>
              </a:rPr>
              <a:t>Spanish Conquest </a:t>
            </a:r>
            <a:endParaRPr lang="en-US" altLang="en-US" dirty="0">
              <a:latin typeface="+mj-lt"/>
            </a:endParaRPr>
          </a:p>
          <a:p>
            <a:pPr algn="just"/>
            <a:r>
              <a:rPr lang="en-US" altLang="en-US" b="1" dirty="0">
                <a:latin typeface="+mj-lt"/>
              </a:rPr>
              <a:t>3G’s :</a:t>
            </a:r>
            <a:r>
              <a:rPr lang="en-US" altLang="en-US" dirty="0">
                <a:latin typeface="+mj-lt"/>
              </a:rPr>
              <a:t> Gold-God- Glory </a:t>
            </a:r>
          </a:p>
          <a:p>
            <a:pPr algn="just"/>
            <a:r>
              <a:rPr lang="en-US" altLang="en-US" dirty="0" err="1">
                <a:latin typeface="+mj-lt"/>
              </a:rPr>
              <a:t>Alibata</a:t>
            </a:r>
            <a:r>
              <a:rPr lang="en-US" altLang="en-US" dirty="0">
                <a:latin typeface="+mj-lt"/>
              </a:rPr>
              <a:t> was replaced by Roman Alphabet</a:t>
            </a:r>
          </a:p>
          <a:p>
            <a:pPr algn="just"/>
            <a:r>
              <a:rPr lang="en-US" altLang="en-US" dirty="0">
                <a:latin typeface="+mj-lt"/>
              </a:rPr>
              <a:t>Christianity was introduced</a:t>
            </a:r>
          </a:p>
          <a:p>
            <a:pPr algn="just"/>
            <a:r>
              <a:rPr lang="en-US" altLang="en-US" dirty="0">
                <a:latin typeface="+mj-lt"/>
              </a:rPr>
              <a:t>Influx of European traditions in the country</a:t>
            </a:r>
          </a:p>
          <a:p>
            <a:pPr algn="just"/>
            <a:r>
              <a:rPr lang="en-US" altLang="en-US" dirty="0">
                <a:latin typeface="+mj-lt"/>
              </a:rPr>
              <a:t>Education was propagated</a:t>
            </a:r>
          </a:p>
          <a:p>
            <a:pPr algn="just"/>
            <a:r>
              <a:rPr lang="en-US" altLang="en-US" dirty="0">
                <a:latin typeface="+mj-lt"/>
              </a:rPr>
              <a:t>Literature was written either in Tagalog or Spanish </a:t>
            </a:r>
          </a:p>
          <a:p>
            <a:pPr algn="just"/>
            <a:r>
              <a:rPr lang="en-US" altLang="en-US" dirty="0">
                <a:latin typeface="+mj-lt"/>
              </a:rPr>
              <a:t>Flourishing of writing as an art.</a:t>
            </a:r>
          </a:p>
          <a:p>
            <a:pPr algn="just"/>
            <a:endParaRPr lang="en-US" altLang="en-US" dirty="0">
              <a:latin typeface="+mj-lt"/>
            </a:endParaRPr>
          </a:p>
          <a:p>
            <a:pPr algn="just"/>
            <a:endParaRPr lang="en-US" altLang="en-US" dirty="0">
              <a:latin typeface="+mj-lt"/>
            </a:endParaRPr>
          </a:p>
          <a:p>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3039410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522414" y="457200"/>
            <a:ext cx="9143998" cy="1020762"/>
          </a:xfrm>
        </p:spPr>
        <p:txBody>
          <a:bodyPr>
            <a:noAutofit/>
          </a:bodyPr>
          <a:lstStyle/>
          <a:p>
            <a:r>
              <a:rPr lang="en-US" altLang="en-US" sz="4000" b="1" dirty="0">
                <a:solidFill>
                  <a:srgbClr val="0070C0"/>
                </a:solidFill>
              </a:rPr>
              <a:t>HISTORY: Pre-Spanish to Early Spanish Press (1500-1888)</a:t>
            </a:r>
            <a:endParaRPr lang="en-US" sz="4000" dirty="0">
              <a:solidFill>
                <a:srgbClr val="0070C0"/>
              </a:solidFill>
            </a:endParaRPr>
          </a:p>
        </p:txBody>
      </p:sp>
      <p:sp>
        <p:nvSpPr>
          <p:cNvPr id="14" name="Content Placeholder 13"/>
          <p:cNvSpPr>
            <a:spLocks noGrp="1"/>
          </p:cNvSpPr>
          <p:nvPr>
            <p:ph idx="1"/>
          </p:nvPr>
        </p:nvSpPr>
        <p:spPr/>
        <p:txBody>
          <a:bodyPr>
            <a:normAutofit/>
          </a:bodyPr>
          <a:lstStyle/>
          <a:p>
            <a:pPr marL="461772" indent="-342900" algn="just">
              <a:spcBef>
                <a:spcPts val="0"/>
              </a:spcBef>
              <a:buFont typeface="Wingdings" panose="05000000000000000000" pitchFamily="2" charset="2"/>
              <a:buChar char="§"/>
              <a:defRPr/>
            </a:pPr>
            <a:r>
              <a:rPr lang="en-US" b="1" dirty="0" err="1">
                <a:solidFill>
                  <a:srgbClr val="0070C0"/>
                </a:solidFill>
                <a:latin typeface="+mj-lt"/>
              </a:rPr>
              <a:t>Doctrina</a:t>
            </a:r>
            <a:r>
              <a:rPr lang="en-US" b="1" dirty="0">
                <a:solidFill>
                  <a:srgbClr val="0070C0"/>
                </a:solidFill>
                <a:latin typeface="+mj-lt"/>
              </a:rPr>
              <a:t> Christiana</a:t>
            </a:r>
            <a:endParaRPr lang="en-US" dirty="0">
              <a:solidFill>
                <a:srgbClr val="0070C0"/>
              </a:solidFill>
              <a:latin typeface="+mj-lt"/>
            </a:endParaRPr>
          </a:p>
          <a:p>
            <a:pPr marL="461772" indent="-342900" algn="just">
              <a:spcBef>
                <a:spcPts val="0"/>
              </a:spcBef>
              <a:buFont typeface="Wingdings" panose="05000000000000000000" pitchFamily="2" charset="2"/>
              <a:buChar char="§"/>
              <a:defRPr/>
            </a:pPr>
            <a:r>
              <a:rPr lang="en-US" dirty="0">
                <a:latin typeface="+mj-lt"/>
              </a:rPr>
              <a:t>First book printed in the Philippines (1593)</a:t>
            </a:r>
          </a:p>
          <a:p>
            <a:pPr marL="461772" indent="-342900" algn="just">
              <a:spcBef>
                <a:spcPts val="0"/>
              </a:spcBef>
              <a:buFont typeface="Wingdings" panose="05000000000000000000" pitchFamily="2" charset="2"/>
              <a:buChar char="§"/>
              <a:defRPr/>
            </a:pPr>
            <a:r>
              <a:rPr lang="en-US" dirty="0">
                <a:latin typeface="+mj-lt"/>
              </a:rPr>
              <a:t>Printed through Xylographic press owned by Juan de </a:t>
            </a:r>
            <a:r>
              <a:rPr lang="en-US" dirty="0" smtClean="0">
                <a:latin typeface="+mj-lt"/>
              </a:rPr>
              <a:t>Vera at </a:t>
            </a:r>
            <a:r>
              <a:rPr lang="en-US" i="1" dirty="0" err="1" smtClean="0">
                <a:latin typeface="+mj-lt"/>
              </a:rPr>
              <a:t>Imprenta</a:t>
            </a:r>
            <a:r>
              <a:rPr lang="en-US" i="1" dirty="0" smtClean="0">
                <a:latin typeface="+mj-lt"/>
              </a:rPr>
              <a:t> </a:t>
            </a:r>
            <a:r>
              <a:rPr lang="en-US" i="1" dirty="0">
                <a:latin typeface="+mj-lt"/>
              </a:rPr>
              <a:t>de </a:t>
            </a:r>
            <a:r>
              <a:rPr lang="en-US" i="1" dirty="0" err="1">
                <a:latin typeface="+mj-lt"/>
              </a:rPr>
              <a:t>los</a:t>
            </a:r>
            <a:r>
              <a:rPr lang="en-US" i="1" dirty="0">
                <a:latin typeface="+mj-lt"/>
              </a:rPr>
              <a:t> </a:t>
            </a:r>
            <a:r>
              <a:rPr lang="en-US" i="1" dirty="0" err="1">
                <a:latin typeface="+mj-lt"/>
              </a:rPr>
              <a:t>Dominicanos</a:t>
            </a:r>
            <a:r>
              <a:rPr lang="en-US" i="1" dirty="0">
                <a:latin typeface="+mj-lt"/>
              </a:rPr>
              <a:t> de Manila,</a:t>
            </a:r>
            <a:r>
              <a:rPr lang="en-US" dirty="0">
                <a:latin typeface="+mj-lt"/>
              </a:rPr>
              <a:t> presently known as University of Santo Tomas Publishing House</a:t>
            </a:r>
          </a:p>
          <a:p>
            <a:pPr marL="461772" indent="-342900" algn="just">
              <a:spcBef>
                <a:spcPts val="0"/>
              </a:spcBef>
              <a:buFont typeface="Wingdings" panose="05000000000000000000" pitchFamily="2" charset="2"/>
              <a:buChar char="§"/>
              <a:defRPr/>
            </a:pPr>
            <a:r>
              <a:rPr lang="en-US" dirty="0">
                <a:latin typeface="+mj-lt"/>
              </a:rPr>
              <a:t>Written by Fr. Juan de </a:t>
            </a:r>
            <a:r>
              <a:rPr lang="en-US" dirty="0" err="1">
                <a:latin typeface="+mj-lt"/>
              </a:rPr>
              <a:t>Placencia</a:t>
            </a:r>
            <a:r>
              <a:rPr lang="en-US" dirty="0">
                <a:latin typeface="+mj-lt"/>
              </a:rPr>
              <a:t> and Fr. Domingo de </a:t>
            </a:r>
            <a:r>
              <a:rPr lang="en-US" dirty="0" err="1" smtClean="0">
                <a:latin typeface="+mj-lt"/>
              </a:rPr>
              <a:t>Nieva</a:t>
            </a:r>
            <a:r>
              <a:rPr lang="en-US" dirty="0" smtClean="0">
                <a:latin typeface="+mj-lt"/>
              </a:rPr>
              <a:t>. Written </a:t>
            </a:r>
            <a:r>
              <a:rPr lang="en-US" dirty="0">
                <a:latin typeface="+mj-lt"/>
              </a:rPr>
              <a:t>in both Tagalog and Chinese language</a:t>
            </a:r>
          </a:p>
          <a:p>
            <a:pPr marL="461772" indent="-342900" algn="just">
              <a:spcBef>
                <a:spcPts val="0"/>
              </a:spcBef>
              <a:buFont typeface="Wingdings" panose="05000000000000000000" pitchFamily="2" charset="2"/>
              <a:buChar char="§"/>
              <a:defRPr/>
            </a:pPr>
            <a:r>
              <a:rPr lang="en-US" dirty="0">
                <a:latin typeface="+mj-lt"/>
              </a:rPr>
              <a:t>Includes Pater </a:t>
            </a:r>
            <a:r>
              <a:rPr lang="en-US" dirty="0" err="1">
                <a:latin typeface="+mj-lt"/>
              </a:rPr>
              <a:t>Noster</a:t>
            </a:r>
            <a:r>
              <a:rPr lang="en-US" dirty="0">
                <a:latin typeface="+mj-lt"/>
              </a:rPr>
              <a:t>, Ave Maria, Credo, Regina Caeli together with basic teachings of </a:t>
            </a:r>
            <a:r>
              <a:rPr lang="en-US" dirty="0" smtClean="0">
                <a:latin typeface="+mj-lt"/>
              </a:rPr>
              <a:t>Christianity</a:t>
            </a:r>
            <a:endParaRPr lang="en-US" dirty="0">
              <a:latin typeface="+mj-lt"/>
            </a:endParaRPr>
          </a:p>
          <a:p>
            <a:pPr algn="just">
              <a:buFont typeface="Wingdings" panose="05000000000000000000" pitchFamily="2" charset="2"/>
              <a:buChar char="§"/>
              <a:defRPr/>
            </a:pPr>
            <a:endParaRPr lang="en-US" dirty="0">
              <a:latin typeface="+mj-lt"/>
            </a:endParaRPr>
          </a:p>
          <a:p>
            <a:pPr>
              <a:buFont typeface="Wingdings" panose="05000000000000000000" pitchFamily="2" charset="2"/>
              <a:buChar char="§"/>
            </a:pPr>
            <a:endParaRPr lang="en-US" dirty="0">
              <a:latin typeface="+mj-lt"/>
            </a:endParaRPr>
          </a:p>
        </p:txBody>
      </p:sp>
      <p:pic>
        <p:nvPicPr>
          <p:cNvPr id="4" name="Picture 3"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95813" y="5638800"/>
            <a:ext cx="1010627" cy="101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971212" y="5801232"/>
            <a:ext cx="8763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760412" y="6306563"/>
            <a:ext cx="10346028" cy="307777"/>
          </a:xfrm>
          <a:prstGeom prst="rect">
            <a:avLst/>
          </a:prstGeom>
        </p:spPr>
        <p:txBody>
          <a:bodyPr wrap="square">
            <a:spAutoFit/>
          </a:bodyPr>
          <a:lstStyle/>
          <a:p>
            <a:pPr algn="ctr">
              <a:spcBef>
                <a:spcPct val="0"/>
              </a:spcBef>
            </a:pPr>
            <a:r>
              <a:rPr lang="en-PH" altLang="en-US" sz="1400" dirty="0">
                <a:latin typeface="+mj-lt"/>
              </a:rPr>
              <a:t>De La Salle – </a:t>
            </a:r>
            <a:r>
              <a:rPr lang="en-PH" altLang="en-US" sz="1400" dirty="0" err="1">
                <a:latin typeface="+mj-lt"/>
              </a:rPr>
              <a:t>Lipa</a:t>
            </a:r>
            <a:r>
              <a:rPr lang="en-PH" altLang="en-US" sz="1400" dirty="0">
                <a:latin typeface="+mj-lt"/>
              </a:rPr>
              <a:t> </a:t>
            </a:r>
            <a:r>
              <a:rPr lang="en-PH" altLang="en-US" sz="1400" dirty="0" smtClean="0">
                <a:latin typeface="+mj-lt"/>
              </a:rPr>
              <a:t>• </a:t>
            </a:r>
            <a:r>
              <a:rPr lang="en-PH" altLang="en-US" sz="1400" dirty="0">
                <a:latin typeface="+mj-lt"/>
              </a:rPr>
              <a:t>College of Education Arts and Sciences • </a:t>
            </a:r>
            <a:r>
              <a:rPr lang="en-PH" altLang="en-US" sz="1400" dirty="0" smtClean="0">
                <a:latin typeface="+mj-lt"/>
              </a:rPr>
              <a:t>COMM </a:t>
            </a:r>
            <a:r>
              <a:rPr lang="en-PH" altLang="en-US" sz="1400" dirty="0">
                <a:latin typeface="+mj-lt"/>
              </a:rPr>
              <a:t>Department</a:t>
            </a:r>
          </a:p>
        </p:txBody>
      </p:sp>
    </p:spTree>
    <p:extLst>
      <p:ext uri="{BB962C8B-B14F-4D97-AF65-F5344CB8AC3E}">
        <p14:creationId xmlns:p14="http://schemas.microsoft.com/office/powerpoint/2010/main" val="17063153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Chalkboard education presentation (widescreen)</Template>
  <TotalTime>0</TotalTime>
  <Words>1449</Words>
  <Application>Microsoft Office PowerPoint</Application>
  <PresentationFormat>Custom</PresentationFormat>
  <Paragraphs>147</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Brush Script MT</vt:lpstr>
      <vt:lpstr>Consolas</vt:lpstr>
      <vt:lpstr>Corbel</vt:lpstr>
      <vt:lpstr>Wingdings</vt:lpstr>
      <vt:lpstr>Wingdings 2</vt:lpstr>
      <vt:lpstr>Chalkboard 16x9</vt:lpstr>
      <vt:lpstr> COMMUNICATION and SOCIETY (Starter- Spanish Era)</vt:lpstr>
      <vt:lpstr>Communication as a Field of Study:</vt:lpstr>
      <vt:lpstr>Mass or Media Communication:</vt:lpstr>
      <vt:lpstr> Roles and Importance of Communication in Society:</vt:lpstr>
      <vt:lpstr>Significance of Communication: </vt:lpstr>
      <vt:lpstr>HISTORY: Pre-Spanish to Early Spanish Press</vt:lpstr>
      <vt:lpstr>Pre-Spanish</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HISTORY: Pre-Spanish to Early Spanish Press (1500-1888)</vt:lpstr>
      <vt:lpstr>- Fin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2015-11-11T06:46:12Z</dcterms:created>
  <dcterms:modified xsi:type="dcterms:W3CDTF">2015-11-11T09:44:41Z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